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handoutMasterIdLst>
    <p:handoutMasterId r:id="rId56"/>
  </p:handoutMasterIdLst>
  <p:sldIdLst>
    <p:sldId id="256" r:id="rId5"/>
    <p:sldId id="257" r:id="rId6"/>
    <p:sldId id="272" r:id="rId7"/>
    <p:sldId id="269" r:id="rId8"/>
    <p:sldId id="281" r:id="rId9"/>
    <p:sldId id="258" r:id="rId10"/>
    <p:sldId id="273" r:id="rId11"/>
    <p:sldId id="275" r:id="rId12"/>
    <p:sldId id="276" r:id="rId13"/>
    <p:sldId id="277" r:id="rId14"/>
    <p:sldId id="278" r:id="rId15"/>
    <p:sldId id="279" r:id="rId16"/>
    <p:sldId id="280" r:id="rId17"/>
    <p:sldId id="282" r:id="rId18"/>
    <p:sldId id="292" r:id="rId19"/>
    <p:sldId id="283" r:id="rId20"/>
    <p:sldId id="284" r:id="rId21"/>
    <p:sldId id="285" r:id="rId22"/>
    <p:sldId id="286" r:id="rId23"/>
    <p:sldId id="287" r:id="rId24"/>
    <p:sldId id="293" r:id="rId25"/>
    <p:sldId id="260" r:id="rId26"/>
    <p:sldId id="288" r:id="rId27"/>
    <p:sldId id="289" r:id="rId28"/>
    <p:sldId id="290" r:id="rId29"/>
    <p:sldId id="291" r:id="rId30"/>
    <p:sldId id="294" r:id="rId31"/>
    <p:sldId id="268" r:id="rId32"/>
    <p:sldId id="307" r:id="rId33"/>
    <p:sldId id="266" r:id="rId34"/>
    <p:sldId id="309" r:id="rId35"/>
    <p:sldId id="310" r:id="rId36"/>
    <p:sldId id="262" r:id="rId37"/>
    <p:sldId id="263" r:id="rId38"/>
    <p:sldId id="299" r:id="rId39"/>
    <p:sldId id="302" r:id="rId40"/>
    <p:sldId id="301" r:id="rId41"/>
    <p:sldId id="300" r:id="rId42"/>
    <p:sldId id="311" r:id="rId43"/>
    <p:sldId id="270" r:id="rId44"/>
    <p:sldId id="271" r:id="rId45"/>
    <p:sldId id="312" r:id="rId46"/>
    <p:sldId id="303" r:id="rId47"/>
    <p:sldId id="304" r:id="rId48"/>
    <p:sldId id="305" r:id="rId49"/>
    <p:sldId id="297" r:id="rId50"/>
    <p:sldId id="306" r:id="rId51"/>
    <p:sldId id="261" r:id="rId52"/>
    <p:sldId id="295" r:id="rId53"/>
    <p:sldId id="26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6014" autoAdjust="0"/>
  </p:normalViewPr>
  <p:slideViewPr>
    <p:cSldViewPr snapToGrid="0" showGuides="1">
      <p:cViewPr varScale="1">
        <p:scale>
          <a:sx n="97" d="100"/>
          <a:sy n="97" d="100"/>
        </p:scale>
        <p:origin x="1387" y="72"/>
      </p:cViewPr>
      <p:guideLst>
        <p:guide orient="horz" pos="2160"/>
        <p:guide pos="3840"/>
      </p:guideLst>
    </p:cSldViewPr>
  </p:slideViewPr>
  <p:outlineViewPr>
    <p:cViewPr>
      <p:scale>
        <a:sx n="33" d="100"/>
        <a:sy n="33" d="100"/>
      </p:scale>
      <p:origin x="0" y="-16896"/>
    </p:cViewPr>
  </p:outlineViewPr>
  <p:notesTextViewPr>
    <p:cViewPr>
      <p:scale>
        <a:sx n="1" d="1"/>
        <a:sy n="1" d="1"/>
      </p:scale>
      <p:origin x="0" y="0"/>
    </p:cViewPr>
  </p:notesTextViewPr>
  <p:sorterViewPr>
    <p:cViewPr>
      <p:scale>
        <a:sx n="100" d="100"/>
        <a:sy n="100" d="100"/>
      </p:scale>
      <p:origin x="0" y="-5573"/>
    </p:cViewPr>
  </p:sorter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24979459890624E-2"/>
          <c:y val="6.462561418979211E-2"/>
          <c:w val="0.84990071358267716"/>
          <c:h val="0.89733379076440756"/>
        </c:manualLayout>
      </c:layout>
      <c:scatterChart>
        <c:scatterStyle val="lineMarker"/>
        <c:varyColors val="0"/>
        <c:ser>
          <c:idx val="0"/>
          <c:order val="0"/>
          <c:tx>
            <c:strRef>
              <c:f>Sheet1!$B$1</c:f>
              <c:strCache>
                <c:ptCount val="1"/>
                <c:pt idx="0">
                  <c:v>Barometer Value</c:v>
                </c:pt>
              </c:strCache>
            </c:strRef>
          </c:tx>
          <c:spPr>
            <a:ln w="19050" cap="rnd">
              <a:noFill/>
              <a:round/>
            </a:ln>
            <a:effectLst/>
          </c:spPr>
          <c:marker>
            <c:symbol val="circle"/>
            <c:size val="5"/>
            <c:spPr>
              <a:solidFill>
                <a:schemeClr val="accent2"/>
              </a:solidFill>
              <a:ln w="6350">
                <a:solidFill>
                  <a:schemeClr val="accent1"/>
                </a:solidFill>
              </a:ln>
              <a:effectLst/>
            </c:spPr>
          </c:marker>
          <c:xVal>
            <c:numRef>
              <c:f>Sheet1!$A$2:$A$576</c:f>
              <c:numCache>
                <c:formatCode>General</c:formatCode>
                <c:ptCount val="575"/>
                <c:pt idx="0">
                  <c:v>1747201500812290</c:v>
                </c:pt>
                <c:pt idx="1">
                  <c:v>1747201540825310</c:v>
                </c:pt>
                <c:pt idx="2">
                  <c:v>1747201580827810</c:v>
                </c:pt>
                <c:pt idx="3">
                  <c:v>1747201620828750</c:v>
                </c:pt>
                <c:pt idx="4">
                  <c:v>1747201660827650</c:v>
                </c:pt>
                <c:pt idx="5">
                  <c:v>1747201700828590</c:v>
                </c:pt>
                <c:pt idx="6">
                  <c:v>1747201740828640</c:v>
                </c:pt>
                <c:pt idx="7">
                  <c:v>1747201780827810</c:v>
                </c:pt>
                <c:pt idx="8">
                  <c:v>1747201820821610</c:v>
                </c:pt>
                <c:pt idx="9">
                  <c:v>1747201860820000</c:v>
                </c:pt>
                <c:pt idx="10" formatCode="0.00E+00">
                  <c:v>1747200000000000</c:v>
                </c:pt>
                <c:pt idx="11">
                  <c:v>1747201940820780</c:v>
                </c:pt>
                <c:pt idx="12">
                  <c:v>1747201980818590</c:v>
                </c:pt>
                <c:pt idx="13">
                  <c:v>1747202020827080</c:v>
                </c:pt>
                <c:pt idx="14">
                  <c:v>1747202060830410</c:v>
                </c:pt>
                <c:pt idx="15">
                  <c:v>1747202100824160</c:v>
                </c:pt>
                <c:pt idx="16" formatCode="0.00E+00">
                  <c:v>1747200000000000</c:v>
                </c:pt>
                <c:pt idx="17">
                  <c:v>1747202180822340</c:v>
                </c:pt>
                <c:pt idx="18">
                  <c:v>1747202220824940</c:v>
                </c:pt>
                <c:pt idx="19">
                  <c:v>1747202260819320</c:v>
                </c:pt>
                <c:pt idx="20">
                  <c:v>1747202300824680</c:v>
                </c:pt>
                <c:pt idx="21" formatCode="0.00E+00">
                  <c:v>1747200000000000</c:v>
                </c:pt>
                <c:pt idx="22">
                  <c:v>1747202380827600</c:v>
                </c:pt>
                <c:pt idx="23">
                  <c:v>1747202420818690</c:v>
                </c:pt>
                <c:pt idx="24">
                  <c:v>1747202460830310</c:v>
                </c:pt>
                <c:pt idx="25">
                  <c:v>1747202500822080</c:v>
                </c:pt>
                <c:pt idx="26">
                  <c:v>1747202540824630</c:v>
                </c:pt>
                <c:pt idx="27">
                  <c:v>1747202580826300</c:v>
                </c:pt>
                <c:pt idx="28">
                  <c:v>1747202620822340</c:v>
                </c:pt>
                <c:pt idx="29">
                  <c:v>1747202660826610</c:v>
                </c:pt>
                <c:pt idx="30">
                  <c:v>1747202700819890</c:v>
                </c:pt>
                <c:pt idx="31">
                  <c:v>1747202740828330</c:v>
                </c:pt>
                <c:pt idx="32">
                  <c:v>1747202780826820</c:v>
                </c:pt>
                <c:pt idx="33">
                  <c:v>1747202820826770</c:v>
                </c:pt>
                <c:pt idx="34">
                  <c:v>1747202860828070</c:v>
                </c:pt>
                <c:pt idx="35">
                  <c:v>1747202900825150</c:v>
                </c:pt>
                <c:pt idx="36">
                  <c:v>1747202940822030</c:v>
                </c:pt>
                <c:pt idx="37">
                  <c:v>1747202980825310</c:v>
                </c:pt>
                <c:pt idx="38">
                  <c:v>1747203020824940</c:v>
                </c:pt>
                <c:pt idx="39">
                  <c:v>1747203060822860</c:v>
                </c:pt>
                <c:pt idx="40">
                  <c:v>1747203100822600</c:v>
                </c:pt>
                <c:pt idx="41">
                  <c:v>1747203140826250</c:v>
                </c:pt>
                <c:pt idx="42">
                  <c:v>1747203180827240</c:v>
                </c:pt>
                <c:pt idx="43">
                  <c:v>1747203220820570</c:v>
                </c:pt>
                <c:pt idx="44">
                  <c:v>1747203260827440</c:v>
                </c:pt>
                <c:pt idx="45">
                  <c:v>1747203300824680</c:v>
                </c:pt>
                <c:pt idx="46">
                  <c:v>1747203340828850</c:v>
                </c:pt>
                <c:pt idx="47">
                  <c:v>1747203380826770</c:v>
                </c:pt>
                <c:pt idx="48">
                  <c:v>1747203420831190</c:v>
                </c:pt>
                <c:pt idx="49">
                  <c:v>1747203460823430</c:v>
                </c:pt>
                <c:pt idx="50">
                  <c:v>1747203500828330</c:v>
                </c:pt>
                <c:pt idx="51">
                  <c:v>1747203540821870</c:v>
                </c:pt>
                <c:pt idx="52">
                  <c:v>1747203580822600</c:v>
                </c:pt>
                <c:pt idx="53">
                  <c:v>1747203620818540</c:v>
                </c:pt>
                <c:pt idx="54">
                  <c:v>1747203660820780</c:v>
                </c:pt>
                <c:pt idx="55">
                  <c:v>1747203700824940</c:v>
                </c:pt>
                <c:pt idx="56">
                  <c:v>1747203740822080</c:v>
                </c:pt>
                <c:pt idx="57">
                  <c:v>1747203780825990</c:v>
                </c:pt>
                <c:pt idx="58">
                  <c:v>1747203820821300</c:v>
                </c:pt>
                <c:pt idx="59">
                  <c:v>1747203860829110</c:v>
                </c:pt>
                <c:pt idx="60">
                  <c:v>1747203900828850</c:v>
                </c:pt>
                <c:pt idx="61" formatCode="0.00E+00">
                  <c:v>1747200000000000</c:v>
                </c:pt>
                <c:pt idx="62">
                  <c:v>1747203980822080</c:v>
                </c:pt>
                <c:pt idx="63">
                  <c:v>1747204020832500</c:v>
                </c:pt>
                <c:pt idx="64">
                  <c:v>1747204060831250</c:v>
                </c:pt>
                <c:pt idx="65">
                  <c:v>1747204100827810</c:v>
                </c:pt>
                <c:pt idx="66" formatCode="0.00E+00">
                  <c:v>1747200000000000</c:v>
                </c:pt>
                <c:pt idx="67" formatCode="0.00E+00">
                  <c:v>1747200000000000</c:v>
                </c:pt>
                <c:pt idx="68">
                  <c:v>1747204220829420</c:v>
                </c:pt>
                <c:pt idx="69">
                  <c:v>1747204260822600</c:v>
                </c:pt>
                <c:pt idx="70">
                  <c:v>1747204300825260</c:v>
                </c:pt>
                <c:pt idx="71">
                  <c:v>1747204340822600</c:v>
                </c:pt>
                <c:pt idx="72">
                  <c:v>1747204380828330</c:v>
                </c:pt>
                <c:pt idx="73">
                  <c:v>1747204420824630</c:v>
                </c:pt>
                <c:pt idx="74">
                  <c:v>1747204460827030</c:v>
                </c:pt>
                <c:pt idx="75">
                  <c:v>1747204500826560</c:v>
                </c:pt>
                <c:pt idx="76" formatCode="0.00E+00">
                  <c:v>1747200000000000</c:v>
                </c:pt>
                <c:pt idx="77" formatCode="0.00E+00">
                  <c:v>1747200000000000</c:v>
                </c:pt>
                <c:pt idx="78">
                  <c:v>1747204620823690</c:v>
                </c:pt>
                <c:pt idx="79">
                  <c:v>1747204660823120</c:v>
                </c:pt>
                <c:pt idx="80" formatCode="0.00E+00">
                  <c:v>1747200000000000</c:v>
                </c:pt>
                <c:pt idx="81">
                  <c:v>1747204740821040</c:v>
                </c:pt>
                <c:pt idx="82">
                  <c:v>1747204780825670</c:v>
                </c:pt>
                <c:pt idx="83">
                  <c:v>1747204820826140</c:v>
                </c:pt>
                <c:pt idx="84">
                  <c:v>1747204860824010</c:v>
                </c:pt>
                <c:pt idx="85">
                  <c:v>1747204900825990</c:v>
                </c:pt>
                <c:pt idx="86">
                  <c:v>1747204940822600</c:v>
                </c:pt>
                <c:pt idx="87">
                  <c:v>1747204980822390</c:v>
                </c:pt>
                <c:pt idx="88">
                  <c:v>1747205020827340</c:v>
                </c:pt>
                <c:pt idx="89">
                  <c:v>1747205060825100</c:v>
                </c:pt>
                <c:pt idx="90" formatCode="0.00E+00">
                  <c:v>1747210000000000</c:v>
                </c:pt>
                <c:pt idx="91">
                  <c:v>1747205140822600</c:v>
                </c:pt>
                <c:pt idx="92">
                  <c:v>1747205180829110</c:v>
                </c:pt>
                <c:pt idx="93">
                  <c:v>1747205220821250</c:v>
                </c:pt>
                <c:pt idx="94">
                  <c:v>1747205260828590</c:v>
                </c:pt>
                <c:pt idx="95">
                  <c:v>1747205300819840</c:v>
                </c:pt>
                <c:pt idx="96">
                  <c:v>1747205340827550</c:v>
                </c:pt>
                <c:pt idx="97">
                  <c:v>1747205380824940</c:v>
                </c:pt>
                <c:pt idx="98">
                  <c:v>1747205420830670</c:v>
                </c:pt>
                <c:pt idx="99">
                  <c:v>1747205460824680</c:v>
                </c:pt>
                <c:pt idx="100">
                  <c:v>1747205500826090</c:v>
                </c:pt>
                <c:pt idx="101">
                  <c:v>1747205540825670</c:v>
                </c:pt>
                <c:pt idx="102">
                  <c:v>1747205580828640</c:v>
                </c:pt>
                <c:pt idx="103">
                  <c:v>1747205620824320</c:v>
                </c:pt>
                <c:pt idx="104">
                  <c:v>1747205660822080</c:v>
                </c:pt>
                <c:pt idx="105">
                  <c:v>1747205700824160</c:v>
                </c:pt>
                <c:pt idx="106">
                  <c:v>1747205740825000</c:v>
                </c:pt>
                <c:pt idx="107">
                  <c:v>1747205780826770</c:v>
                </c:pt>
                <c:pt idx="108">
                  <c:v>1747205820821040</c:v>
                </c:pt>
                <c:pt idx="109" formatCode="0.00E+00">
                  <c:v>1747210000000000</c:v>
                </c:pt>
                <c:pt idx="110">
                  <c:v>1747205900823380</c:v>
                </c:pt>
                <c:pt idx="111">
                  <c:v>1747205940828070</c:v>
                </c:pt>
                <c:pt idx="112" formatCode="0.00E+00">
                  <c:v>1747210000000000</c:v>
                </c:pt>
                <c:pt idx="113">
                  <c:v>1747206020829060</c:v>
                </c:pt>
                <c:pt idx="114">
                  <c:v>1747206060821820</c:v>
                </c:pt>
                <c:pt idx="115">
                  <c:v>1747206100829320</c:v>
                </c:pt>
                <c:pt idx="116">
                  <c:v>1747206140824160</c:v>
                </c:pt>
                <c:pt idx="117">
                  <c:v>1747206180821300</c:v>
                </c:pt>
                <c:pt idx="118">
                  <c:v>1747206220822600</c:v>
                </c:pt>
                <c:pt idx="119">
                  <c:v>1747206260823120</c:v>
                </c:pt>
                <c:pt idx="120" formatCode="0.00E+00">
                  <c:v>1747210000000000</c:v>
                </c:pt>
                <c:pt idx="121">
                  <c:v>1747206340816770</c:v>
                </c:pt>
                <c:pt idx="122">
                  <c:v>1747206380821040</c:v>
                </c:pt>
                <c:pt idx="123">
                  <c:v>1747206420822080</c:v>
                </c:pt>
                <c:pt idx="124">
                  <c:v>1747206460828640</c:v>
                </c:pt>
                <c:pt idx="125">
                  <c:v>1747206500827080</c:v>
                </c:pt>
                <c:pt idx="126">
                  <c:v>1747206540830780</c:v>
                </c:pt>
                <c:pt idx="127">
                  <c:v>1747206580821300</c:v>
                </c:pt>
                <c:pt idx="128" formatCode="0.00E+00">
                  <c:v>1747210000000000</c:v>
                </c:pt>
                <c:pt idx="129">
                  <c:v>1747206660819740</c:v>
                </c:pt>
                <c:pt idx="130">
                  <c:v>1747206700823640</c:v>
                </c:pt>
                <c:pt idx="131">
                  <c:v>1747206740829790</c:v>
                </c:pt>
                <c:pt idx="132">
                  <c:v>1747206780823900</c:v>
                </c:pt>
                <c:pt idx="133">
                  <c:v>1747206820825930</c:v>
                </c:pt>
                <c:pt idx="134">
                  <c:v>1747206860825100</c:v>
                </c:pt>
                <c:pt idx="135">
                  <c:v>1747206900826350</c:v>
                </c:pt>
                <c:pt idx="136" formatCode="0.00E+00">
                  <c:v>1747210000000000</c:v>
                </c:pt>
                <c:pt idx="137">
                  <c:v>1747206980825990</c:v>
                </c:pt>
                <c:pt idx="138">
                  <c:v>1747207020822600</c:v>
                </c:pt>
                <c:pt idx="139">
                  <c:v>1747207060834580</c:v>
                </c:pt>
                <c:pt idx="140">
                  <c:v>1747207100828850</c:v>
                </c:pt>
                <c:pt idx="141">
                  <c:v>1747207140827440</c:v>
                </c:pt>
                <c:pt idx="142">
                  <c:v>1747207180822340</c:v>
                </c:pt>
                <c:pt idx="143">
                  <c:v>1747207220820670</c:v>
                </c:pt>
                <c:pt idx="144" formatCode="0.00E+00">
                  <c:v>1747210000000000</c:v>
                </c:pt>
                <c:pt idx="145">
                  <c:v>1747207300817910</c:v>
                </c:pt>
                <c:pt idx="146" formatCode="0.00E+00">
                  <c:v>1747210000000000</c:v>
                </c:pt>
                <c:pt idx="147">
                  <c:v>1747207380824680</c:v>
                </c:pt>
                <c:pt idx="148">
                  <c:v>1747207420823640</c:v>
                </c:pt>
                <c:pt idx="149">
                  <c:v>1747207460823380</c:v>
                </c:pt>
                <c:pt idx="150">
                  <c:v>1747207500827290</c:v>
                </c:pt>
                <c:pt idx="151">
                  <c:v>1747207540823430</c:v>
                </c:pt>
                <c:pt idx="152">
                  <c:v>1747207580822600</c:v>
                </c:pt>
                <c:pt idx="153">
                  <c:v>1747207620823490</c:v>
                </c:pt>
                <c:pt idx="154">
                  <c:v>1747207660824680</c:v>
                </c:pt>
                <c:pt idx="155">
                  <c:v>1747207700818640</c:v>
                </c:pt>
                <c:pt idx="156">
                  <c:v>1747207740822860</c:v>
                </c:pt>
                <c:pt idx="157">
                  <c:v>1747207780828380</c:v>
                </c:pt>
                <c:pt idx="158">
                  <c:v>1747207820827860</c:v>
                </c:pt>
                <c:pt idx="159">
                  <c:v>1747207860829370</c:v>
                </c:pt>
                <c:pt idx="160">
                  <c:v>1747207900823120</c:v>
                </c:pt>
                <c:pt idx="161">
                  <c:v>1747207940822080</c:v>
                </c:pt>
                <c:pt idx="162">
                  <c:v>1747207980818430</c:v>
                </c:pt>
                <c:pt idx="163">
                  <c:v>1747208020826250</c:v>
                </c:pt>
                <c:pt idx="164">
                  <c:v>1747208060825000</c:v>
                </c:pt>
                <c:pt idx="165">
                  <c:v>1747208100829110</c:v>
                </c:pt>
                <c:pt idx="166">
                  <c:v>1747208140823430</c:v>
                </c:pt>
                <c:pt idx="167">
                  <c:v>1747208180829890</c:v>
                </c:pt>
                <c:pt idx="168">
                  <c:v>1747208220823120</c:v>
                </c:pt>
                <c:pt idx="169">
                  <c:v>1747208260822860</c:v>
                </c:pt>
                <c:pt idx="170">
                  <c:v>1747208300822130</c:v>
                </c:pt>
                <c:pt idx="171">
                  <c:v>1747208340825620</c:v>
                </c:pt>
                <c:pt idx="172">
                  <c:v>1747208380822080</c:v>
                </c:pt>
                <c:pt idx="173">
                  <c:v>1747208420821870</c:v>
                </c:pt>
                <c:pt idx="174">
                  <c:v>1747208460824420</c:v>
                </c:pt>
                <c:pt idx="175" formatCode="0.00E+00">
                  <c:v>1747210000000000</c:v>
                </c:pt>
                <c:pt idx="176">
                  <c:v>1747208540832340</c:v>
                </c:pt>
                <c:pt idx="177">
                  <c:v>1747208580827290</c:v>
                </c:pt>
                <c:pt idx="178">
                  <c:v>1747208620829270</c:v>
                </c:pt>
                <c:pt idx="179">
                  <c:v>1747208660824680</c:v>
                </c:pt>
                <c:pt idx="180">
                  <c:v>1747208700828330</c:v>
                </c:pt>
                <c:pt idx="181" formatCode="0.00E+00">
                  <c:v>1747210000000000</c:v>
                </c:pt>
                <c:pt idx="182" formatCode="0.00E+00">
                  <c:v>1747210000000000</c:v>
                </c:pt>
                <c:pt idx="183" formatCode="0.00E+00">
                  <c:v>1747210000000000</c:v>
                </c:pt>
                <c:pt idx="184" formatCode="0.00E+00">
                  <c:v>1747210000000000</c:v>
                </c:pt>
                <c:pt idx="185" formatCode="0.00E+00">
                  <c:v>1747210000000000</c:v>
                </c:pt>
                <c:pt idx="186">
                  <c:v>1747208940823640</c:v>
                </c:pt>
                <c:pt idx="187">
                  <c:v>1747208980827810</c:v>
                </c:pt>
                <c:pt idx="188" formatCode="0.00E+00">
                  <c:v>1747210000000000</c:v>
                </c:pt>
                <c:pt idx="189">
                  <c:v>1747209060826610</c:v>
                </c:pt>
                <c:pt idx="190">
                  <c:v>1747209100828540</c:v>
                </c:pt>
                <c:pt idx="191" formatCode="0.00E+00">
                  <c:v>1747210000000000</c:v>
                </c:pt>
                <c:pt idx="192">
                  <c:v>1747209180828800</c:v>
                </c:pt>
                <c:pt idx="193">
                  <c:v>1747209220837910</c:v>
                </c:pt>
                <c:pt idx="194">
                  <c:v>1747209260820310</c:v>
                </c:pt>
                <c:pt idx="195">
                  <c:v>1747209300821920</c:v>
                </c:pt>
                <c:pt idx="196">
                  <c:v>1747209340828070</c:v>
                </c:pt>
                <c:pt idx="197">
                  <c:v>1747209380827810</c:v>
                </c:pt>
                <c:pt idx="198">
                  <c:v>1747209420829890</c:v>
                </c:pt>
                <c:pt idx="199">
                  <c:v>1747209460822600</c:v>
                </c:pt>
                <c:pt idx="200">
                  <c:v>1747209500831190</c:v>
                </c:pt>
                <c:pt idx="201">
                  <c:v>1747209540821870</c:v>
                </c:pt>
                <c:pt idx="202">
                  <c:v>1747209580829160</c:v>
                </c:pt>
                <c:pt idx="203">
                  <c:v>1747209620822240</c:v>
                </c:pt>
                <c:pt idx="204">
                  <c:v>1747209660830050</c:v>
                </c:pt>
                <c:pt idx="205">
                  <c:v>1747209700820830</c:v>
                </c:pt>
                <c:pt idx="206" formatCode="0.00E+00">
                  <c:v>1747210000000000</c:v>
                </c:pt>
                <c:pt idx="207" formatCode="0.00E+00">
                  <c:v>1747210000000000</c:v>
                </c:pt>
                <c:pt idx="208">
                  <c:v>1747209820828590</c:v>
                </c:pt>
                <c:pt idx="209">
                  <c:v>1747209860826510</c:v>
                </c:pt>
                <c:pt idx="210">
                  <c:v>1747209900828330</c:v>
                </c:pt>
                <c:pt idx="211" formatCode="0.00E+00">
                  <c:v>1747210000000000</c:v>
                </c:pt>
                <c:pt idx="212">
                  <c:v>1747209980826560</c:v>
                </c:pt>
                <c:pt idx="213">
                  <c:v>1747210020826610</c:v>
                </c:pt>
                <c:pt idx="214">
                  <c:v>1747210060822130</c:v>
                </c:pt>
                <c:pt idx="215">
                  <c:v>1747210100829680</c:v>
                </c:pt>
                <c:pt idx="216">
                  <c:v>1747210140821560</c:v>
                </c:pt>
                <c:pt idx="217" formatCode="0.00E+00">
                  <c:v>1747210000000000</c:v>
                </c:pt>
                <c:pt idx="218">
                  <c:v>1747210220819530</c:v>
                </c:pt>
                <c:pt idx="219">
                  <c:v>1747210260831870</c:v>
                </c:pt>
                <c:pt idx="220">
                  <c:v>1747210300830990</c:v>
                </c:pt>
                <c:pt idx="221" formatCode="0.00E+00">
                  <c:v>1747210000000000</c:v>
                </c:pt>
                <c:pt idx="222">
                  <c:v>1747210380834270</c:v>
                </c:pt>
                <c:pt idx="223">
                  <c:v>1747210420828120</c:v>
                </c:pt>
                <c:pt idx="224">
                  <c:v>1747210460833330</c:v>
                </c:pt>
                <c:pt idx="225">
                  <c:v>1747210500826350</c:v>
                </c:pt>
                <c:pt idx="226">
                  <c:v>1747210540830880</c:v>
                </c:pt>
                <c:pt idx="227">
                  <c:v>1747210580828900</c:v>
                </c:pt>
                <c:pt idx="228">
                  <c:v>1747210620830990</c:v>
                </c:pt>
                <c:pt idx="229">
                  <c:v>1747210660823430</c:v>
                </c:pt>
                <c:pt idx="230">
                  <c:v>1747210700826510</c:v>
                </c:pt>
                <c:pt idx="231">
                  <c:v>1747210740822390</c:v>
                </c:pt>
                <c:pt idx="232">
                  <c:v>1747210780824160</c:v>
                </c:pt>
                <c:pt idx="233">
                  <c:v>1747210820822600</c:v>
                </c:pt>
                <c:pt idx="234">
                  <c:v>1747210860825520</c:v>
                </c:pt>
                <c:pt idx="235">
                  <c:v>1747210900821510</c:v>
                </c:pt>
                <c:pt idx="236">
                  <c:v>1747210940821870</c:v>
                </c:pt>
                <c:pt idx="237">
                  <c:v>1747210980829110</c:v>
                </c:pt>
                <c:pt idx="238">
                  <c:v>1747211020822600</c:v>
                </c:pt>
                <c:pt idx="239">
                  <c:v>1747211060829110</c:v>
                </c:pt>
                <c:pt idx="240" formatCode="0.00E+00">
                  <c:v>1747210000000000</c:v>
                </c:pt>
                <c:pt idx="241">
                  <c:v>1747211140825990</c:v>
                </c:pt>
                <c:pt idx="242" formatCode="0.00E+00">
                  <c:v>1747210000000000</c:v>
                </c:pt>
                <c:pt idx="243" formatCode="0.00E+00">
                  <c:v>1747210000000000</c:v>
                </c:pt>
                <c:pt idx="244">
                  <c:v>1747211260824320</c:v>
                </c:pt>
                <c:pt idx="245" formatCode="0.00E+00">
                  <c:v>1747210000000000</c:v>
                </c:pt>
                <c:pt idx="246">
                  <c:v>1747211340823070</c:v>
                </c:pt>
                <c:pt idx="247">
                  <c:v>1747211380823170</c:v>
                </c:pt>
                <c:pt idx="248">
                  <c:v>1747211420822650</c:v>
                </c:pt>
                <c:pt idx="249">
                  <c:v>1747211460822600</c:v>
                </c:pt>
                <c:pt idx="250">
                  <c:v>1747211500824680</c:v>
                </c:pt>
                <c:pt idx="251">
                  <c:v>1747211540819790</c:v>
                </c:pt>
                <c:pt idx="252">
                  <c:v>1747211580826250</c:v>
                </c:pt>
                <c:pt idx="253">
                  <c:v>1747211620823850</c:v>
                </c:pt>
                <c:pt idx="254" formatCode="0.00E+00">
                  <c:v>1747210000000000</c:v>
                </c:pt>
                <c:pt idx="255">
                  <c:v>1747211700819580</c:v>
                </c:pt>
                <c:pt idx="256">
                  <c:v>1747211740821560</c:v>
                </c:pt>
                <c:pt idx="257" formatCode="0.00E+00">
                  <c:v>1747210000000000</c:v>
                </c:pt>
                <c:pt idx="258">
                  <c:v>1747211820827810</c:v>
                </c:pt>
                <c:pt idx="259">
                  <c:v>1747211860821560</c:v>
                </c:pt>
                <c:pt idx="260" formatCode="0.00E+00">
                  <c:v>1747210000000000</c:v>
                </c:pt>
                <c:pt idx="261">
                  <c:v>1747211940821560</c:v>
                </c:pt>
                <c:pt idx="262">
                  <c:v>1747211980825000</c:v>
                </c:pt>
                <c:pt idx="263">
                  <c:v>1747212020827290</c:v>
                </c:pt>
                <c:pt idx="264">
                  <c:v>1747212060821820</c:v>
                </c:pt>
                <c:pt idx="265" formatCode="0.00E+00">
                  <c:v>1747210000000000</c:v>
                </c:pt>
                <c:pt idx="266">
                  <c:v>1747212140827340</c:v>
                </c:pt>
                <c:pt idx="267">
                  <c:v>1747212180824940</c:v>
                </c:pt>
                <c:pt idx="268">
                  <c:v>1747212220820260</c:v>
                </c:pt>
                <c:pt idx="269">
                  <c:v>1747212260821610</c:v>
                </c:pt>
                <c:pt idx="270">
                  <c:v>1747212300826560</c:v>
                </c:pt>
                <c:pt idx="271">
                  <c:v>1747212340823380</c:v>
                </c:pt>
                <c:pt idx="272">
                  <c:v>1747212380820050</c:v>
                </c:pt>
                <c:pt idx="273">
                  <c:v>1747212420822600</c:v>
                </c:pt>
                <c:pt idx="274" formatCode="0.00E+00">
                  <c:v>1747210000000000</c:v>
                </c:pt>
                <c:pt idx="275">
                  <c:v>1747212500827650</c:v>
                </c:pt>
                <c:pt idx="276" formatCode="0.00E+00">
                  <c:v>1747210000000000</c:v>
                </c:pt>
                <c:pt idx="277">
                  <c:v>1747212580829630</c:v>
                </c:pt>
                <c:pt idx="278">
                  <c:v>1747212620828900</c:v>
                </c:pt>
                <c:pt idx="279">
                  <c:v>1747212660824790</c:v>
                </c:pt>
                <c:pt idx="280">
                  <c:v>1747212700824010</c:v>
                </c:pt>
                <c:pt idx="281">
                  <c:v>1747212740821190</c:v>
                </c:pt>
                <c:pt idx="282">
                  <c:v>1747212780826610</c:v>
                </c:pt>
                <c:pt idx="283">
                  <c:v>1747212820815570</c:v>
                </c:pt>
                <c:pt idx="284">
                  <c:v>1747212860829420</c:v>
                </c:pt>
                <c:pt idx="285">
                  <c:v>1747212900823430</c:v>
                </c:pt>
                <c:pt idx="286">
                  <c:v>1747212940823280</c:v>
                </c:pt>
                <c:pt idx="287">
                  <c:v>1747212980821140</c:v>
                </c:pt>
                <c:pt idx="288">
                  <c:v>1747213020822860</c:v>
                </c:pt>
                <c:pt idx="289">
                  <c:v>1747213060824680</c:v>
                </c:pt>
                <c:pt idx="290">
                  <c:v>1747213100822860</c:v>
                </c:pt>
                <c:pt idx="291">
                  <c:v>1747213140828850</c:v>
                </c:pt>
                <c:pt idx="292">
                  <c:v>1747213180827130</c:v>
                </c:pt>
                <c:pt idx="293">
                  <c:v>1747213220822860</c:v>
                </c:pt>
                <c:pt idx="294">
                  <c:v>1747213260820620</c:v>
                </c:pt>
                <c:pt idx="295">
                  <c:v>1747213300832500</c:v>
                </c:pt>
                <c:pt idx="296">
                  <c:v>1747213340823430</c:v>
                </c:pt>
                <c:pt idx="297">
                  <c:v>1747213380826770</c:v>
                </c:pt>
                <c:pt idx="298">
                  <c:v>1747213420819740</c:v>
                </c:pt>
                <c:pt idx="299" formatCode="0.00E+00">
                  <c:v>1747210000000000</c:v>
                </c:pt>
                <c:pt idx="300">
                  <c:v>1747213500824940</c:v>
                </c:pt>
                <c:pt idx="301">
                  <c:v>1747213540823330</c:v>
                </c:pt>
                <c:pt idx="302">
                  <c:v>1747213580824580</c:v>
                </c:pt>
                <c:pt idx="303">
                  <c:v>1747213620822180</c:v>
                </c:pt>
                <c:pt idx="304">
                  <c:v>1747213660830830</c:v>
                </c:pt>
                <c:pt idx="305">
                  <c:v>1747213700821560</c:v>
                </c:pt>
                <c:pt idx="306">
                  <c:v>1747213740827500</c:v>
                </c:pt>
                <c:pt idx="307">
                  <c:v>1747213780824420</c:v>
                </c:pt>
                <c:pt idx="308">
                  <c:v>1747213820832240</c:v>
                </c:pt>
                <c:pt idx="309">
                  <c:v>1747213860823120</c:v>
                </c:pt>
                <c:pt idx="310">
                  <c:v>1747213900829890</c:v>
                </c:pt>
                <c:pt idx="311">
                  <c:v>1747213940821820</c:v>
                </c:pt>
                <c:pt idx="312">
                  <c:v>1747213980827600</c:v>
                </c:pt>
                <c:pt idx="313" formatCode="0.00E+00">
                  <c:v>1747210000000000</c:v>
                </c:pt>
                <c:pt idx="314">
                  <c:v>1747214060820990</c:v>
                </c:pt>
                <c:pt idx="315">
                  <c:v>1747214100828850</c:v>
                </c:pt>
                <c:pt idx="316">
                  <c:v>1747214140825780</c:v>
                </c:pt>
                <c:pt idx="317">
                  <c:v>1747214180830100</c:v>
                </c:pt>
                <c:pt idx="318">
                  <c:v>1747214220824680</c:v>
                </c:pt>
                <c:pt idx="319">
                  <c:v>1747214260823120</c:v>
                </c:pt>
                <c:pt idx="320">
                  <c:v>1747214300823120</c:v>
                </c:pt>
                <c:pt idx="321" formatCode="0.00E+00">
                  <c:v>1747210000000000</c:v>
                </c:pt>
                <c:pt idx="322">
                  <c:v>1747214380829320</c:v>
                </c:pt>
                <c:pt idx="323">
                  <c:v>1747214420828380</c:v>
                </c:pt>
                <c:pt idx="324">
                  <c:v>1747214460829840</c:v>
                </c:pt>
                <c:pt idx="325" formatCode="0.00E+00">
                  <c:v>1747210000000000</c:v>
                </c:pt>
                <c:pt idx="326">
                  <c:v>1747214540827440</c:v>
                </c:pt>
                <c:pt idx="327">
                  <c:v>1747214580827290</c:v>
                </c:pt>
                <c:pt idx="328">
                  <c:v>1747214620828750</c:v>
                </c:pt>
                <c:pt idx="329">
                  <c:v>1747214660825880</c:v>
                </c:pt>
                <c:pt idx="330">
                  <c:v>1747214700825990</c:v>
                </c:pt>
                <c:pt idx="331">
                  <c:v>1747214740827030</c:v>
                </c:pt>
                <c:pt idx="332" formatCode="0.00E+00">
                  <c:v>1747210000000000</c:v>
                </c:pt>
                <c:pt idx="333">
                  <c:v>1747214820828330</c:v>
                </c:pt>
                <c:pt idx="334">
                  <c:v>1747214860828020</c:v>
                </c:pt>
                <c:pt idx="335">
                  <c:v>1747214900827340</c:v>
                </c:pt>
                <c:pt idx="336">
                  <c:v>1747214940824680</c:v>
                </c:pt>
                <c:pt idx="337">
                  <c:v>1747214980826870</c:v>
                </c:pt>
                <c:pt idx="338" formatCode="0.00E+00">
                  <c:v>1747220000000000</c:v>
                </c:pt>
                <c:pt idx="339">
                  <c:v>1747215060823380</c:v>
                </c:pt>
                <c:pt idx="340">
                  <c:v>1747215100827810</c:v>
                </c:pt>
                <c:pt idx="341">
                  <c:v>1747215140830150</c:v>
                </c:pt>
                <c:pt idx="342">
                  <c:v>1747215180826350</c:v>
                </c:pt>
                <c:pt idx="343">
                  <c:v>1747215220826040</c:v>
                </c:pt>
                <c:pt idx="344">
                  <c:v>1747215260824420</c:v>
                </c:pt>
                <c:pt idx="345">
                  <c:v>1747215300827550</c:v>
                </c:pt>
                <c:pt idx="346">
                  <c:v>1747215340826610</c:v>
                </c:pt>
                <c:pt idx="347">
                  <c:v>1747215380828540</c:v>
                </c:pt>
                <c:pt idx="348">
                  <c:v>1747215420828640</c:v>
                </c:pt>
                <c:pt idx="349">
                  <c:v>1747215460826350</c:v>
                </c:pt>
                <c:pt idx="350">
                  <c:v>1747215500827550</c:v>
                </c:pt>
                <c:pt idx="351" formatCode="0.00E+00">
                  <c:v>1747220000000000</c:v>
                </c:pt>
                <c:pt idx="352">
                  <c:v>1747215580825990</c:v>
                </c:pt>
                <c:pt idx="353">
                  <c:v>1747215620820310</c:v>
                </c:pt>
                <c:pt idx="354">
                  <c:v>1747215660826770</c:v>
                </c:pt>
                <c:pt idx="355">
                  <c:v>1747215700821250</c:v>
                </c:pt>
                <c:pt idx="356">
                  <c:v>1747215740828590</c:v>
                </c:pt>
                <c:pt idx="357">
                  <c:v>1747215780825520</c:v>
                </c:pt>
                <c:pt idx="358" formatCode="0.00E+00">
                  <c:v>1747220000000000</c:v>
                </c:pt>
                <c:pt idx="359">
                  <c:v>1747215860824370</c:v>
                </c:pt>
                <c:pt idx="360">
                  <c:v>1747215900827550</c:v>
                </c:pt>
                <c:pt idx="361">
                  <c:v>1747215940823540</c:v>
                </c:pt>
                <c:pt idx="362">
                  <c:v>1747215980823380</c:v>
                </c:pt>
                <c:pt idx="363">
                  <c:v>1747216020823120</c:v>
                </c:pt>
                <c:pt idx="364">
                  <c:v>1747216060823590</c:v>
                </c:pt>
                <c:pt idx="365">
                  <c:v>1747216100826560</c:v>
                </c:pt>
                <c:pt idx="366">
                  <c:v>1747216140824320</c:v>
                </c:pt>
                <c:pt idx="367">
                  <c:v>1747216180831770</c:v>
                </c:pt>
                <c:pt idx="368" formatCode="0.00E+00">
                  <c:v>1747220000000000</c:v>
                </c:pt>
                <c:pt idx="369">
                  <c:v>1747216260829890</c:v>
                </c:pt>
                <c:pt idx="370">
                  <c:v>1747216300829420</c:v>
                </c:pt>
                <c:pt idx="371">
                  <c:v>1747216340820520</c:v>
                </c:pt>
                <c:pt idx="372" formatCode="0.00E+00">
                  <c:v>1747220000000000</c:v>
                </c:pt>
                <c:pt idx="373">
                  <c:v>1747216420827810</c:v>
                </c:pt>
                <c:pt idx="374">
                  <c:v>1747216460824790</c:v>
                </c:pt>
                <c:pt idx="375">
                  <c:v>1747216500826190</c:v>
                </c:pt>
                <c:pt idx="376">
                  <c:v>1747216540826510</c:v>
                </c:pt>
                <c:pt idx="377" formatCode="0.00E+00">
                  <c:v>1747220000000000</c:v>
                </c:pt>
                <c:pt idx="378">
                  <c:v>1747216620827030</c:v>
                </c:pt>
                <c:pt idx="379">
                  <c:v>1747216660823490</c:v>
                </c:pt>
                <c:pt idx="380">
                  <c:v>1747216700832240</c:v>
                </c:pt>
                <c:pt idx="381">
                  <c:v>1747216740822860</c:v>
                </c:pt>
                <c:pt idx="382">
                  <c:v>1747216780823380</c:v>
                </c:pt>
                <c:pt idx="383">
                  <c:v>1747216820823120</c:v>
                </c:pt>
                <c:pt idx="384">
                  <c:v>1747216860820520</c:v>
                </c:pt>
                <c:pt idx="385">
                  <c:v>1747216900826770</c:v>
                </c:pt>
                <c:pt idx="386">
                  <c:v>1747216940831400</c:v>
                </c:pt>
                <c:pt idx="387">
                  <c:v>1747216980823280</c:v>
                </c:pt>
                <c:pt idx="388">
                  <c:v>1747217020828800</c:v>
                </c:pt>
                <c:pt idx="389">
                  <c:v>1747217060828020</c:v>
                </c:pt>
                <c:pt idx="390">
                  <c:v>1747217100828640</c:v>
                </c:pt>
                <c:pt idx="391">
                  <c:v>1747217140823900</c:v>
                </c:pt>
                <c:pt idx="392" formatCode="0.00E+00">
                  <c:v>1747220000000000</c:v>
                </c:pt>
                <c:pt idx="393">
                  <c:v>1747217220824680</c:v>
                </c:pt>
                <c:pt idx="394">
                  <c:v>1747217260824420</c:v>
                </c:pt>
                <c:pt idx="395">
                  <c:v>1747217300826510</c:v>
                </c:pt>
                <c:pt idx="396">
                  <c:v>1747217340824680</c:v>
                </c:pt>
                <c:pt idx="397">
                  <c:v>1747217380828490</c:v>
                </c:pt>
                <c:pt idx="398">
                  <c:v>1747217420830670</c:v>
                </c:pt>
                <c:pt idx="399" formatCode="0.00E+00">
                  <c:v>1747220000000000</c:v>
                </c:pt>
                <c:pt idx="400" formatCode="0.00E+00">
                  <c:v>1747220000000000</c:v>
                </c:pt>
                <c:pt idx="401">
                  <c:v>1747217540826560</c:v>
                </c:pt>
                <c:pt idx="402">
                  <c:v>1747217580823380</c:v>
                </c:pt>
                <c:pt idx="403">
                  <c:v>1747217620823900</c:v>
                </c:pt>
                <c:pt idx="404">
                  <c:v>1747217660821300</c:v>
                </c:pt>
                <c:pt idx="405">
                  <c:v>1747217700818690</c:v>
                </c:pt>
                <c:pt idx="406" formatCode="0.00E+00">
                  <c:v>1747220000000000</c:v>
                </c:pt>
                <c:pt idx="407">
                  <c:v>1747217780823900</c:v>
                </c:pt>
                <c:pt idx="408">
                  <c:v>1747217820828430</c:v>
                </c:pt>
                <c:pt idx="409">
                  <c:v>1747217860821870</c:v>
                </c:pt>
                <c:pt idx="410" formatCode="0.00E+00">
                  <c:v>1747220000000000</c:v>
                </c:pt>
                <c:pt idx="411">
                  <c:v>1747217940820990</c:v>
                </c:pt>
                <c:pt idx="412">
                  <c:v>1747217980822600</c:v>
                </c:pt>
                <c:pt idx="413" formatCode="0.00E+00">
                  <c:v>1747220000000000</c:v>
                </c:pt>
                <c:pt idx="414">
                  <c:v>1747218060826250</c:v>
                </c:pt>
                <c:pt idx="415">
                  <c:v>1747218100831190</c:v>
                </c:pt>
                <c:pt idx="416">
                  <c:v>1747218140829630</c:v>
                </c:pt>
                <c:pt idx="417" formatCode="0.00E+00">
                  <c:v>1747220000000000</c:v>
                </c:pt>
                <c:pt idx="418">
                  <c:v>1747218220824940</c:v>
                </c:pt>
                <c:pt idx="419" formatCode="0.00E+00">
                  <c:v>1747220000000000</c:v>
                </c:pt>
                <c:pt idx="420">
                  <c:v>1747218300823850</c:v>
                </c:pt>
                <c:pt idx="421" formatCode="0.00E+00">
                  <c:v>1747220000000000</c:v>
                </c:pt>
                <c:pt idx="422">
                  <c:v>1747218380822340</c:v>
                </c:pt>
                <c:pt idx="423">
                  <c:v>1747218420830410</c:v>
                </c:pt>
                <c:pt idx="424">
                  <c:v>1747218460823640</c:v>
                </c:pt>
                <c:pt idx="425">
                  <c:v>1747218500821040</c:v>
                </c:pt>
                <c:pt idx="426">
                  <c:v>1747218540826040</c:v>
                </c:pt>
                <c:pt idx="427">
                  <c:v>1747218580826510</c:v>
                </c:pt>
                <c:pt idx="428">
                  <c:v>1747218620822760</c:v>
                </c:pt>
                <c:pt idx="429">
                  <c:v>1747218660818690</c:v>
                </c:pt>
                <c:pt idx="430">
                  <c:v>1747218700824160</c:v>
                </c:pt>
                <c:pt idx="431">
                  <c:v>1747218740821820</c:v>
                </c:pt>
                <c:pt idx="432">
                  <c:v>1747218780829370</c:v>
                </c:pt>
                <c:pt idx="433">
                  <c:v>1747218820821870</c:v>
                </c:pt>
                <c:pt idx="434">
                  <c:v>1747218860828590</c:v>
                </c:pt>
                <c:pt idx="435">
                  <c:v>1747218900823430</c:v>
                </c:pt>
                <c:pt idx="436">
                  <c:v>1747218940826300</c:v>
                </c:pt>
                <c:pt idx="437">
                  <c:v>1747218980821920</c:v>
                </c:pt>
                <c:pt idx="438">
                  <c:v>1747219020827180</c:v>
                </c:pt>
                <c:pt idx="439">
                  <c:v>1747219060823850</c:v>
                </c:pt>
                <c:pt idx="440">
                  <c:v>1747219100827810</c:v>
                </c:pt>
                <c:pt idx="441">
                  <c:v>1747219140821610</c:v>
                </c:pt>
                <c:pt idx="442">
                  <c:v>1747219180822390</c:v>
                </c:pt>
                <c:pt idx="443">
                  <c:v>1747219220822910</c:v>
                </c:pt>
                <c:pt idx="444">
                  <c:v>1747219260820000</c:v>
                </c:pt>
                <c:pt idx="445">
                  <c:v>1747219300823120</c:v>
                </c:pt>
                <c:pt idx="446">
                  <c:v>1747219340820410</c:v>
                </c:pt>
                <c:pt idx="447">
                  <c:v>1747219380827030</c:v>
                </c:pt>
                <c:pt idx="448">
                  <c:v>1747219420826920</c:v>
                </c:pt>
                <c:pt idx="449">
                  <c:v>1747219460822340</c:v>
                </c:pt>
                <c:pt idx="450">
                  <c:v>1747219500826300</c:v>
                </c:pt>
                <c:pt idx="451" formatCode="0.00E+00">
                  <c:v>1747220000000000</c:v>
                </c:pt>
                <c:pt idx="452">
                  <c:v>1747219580827030</c:v>
                </c:pt>
                <c:pt idx="453">
                  <c:v>1747219620825100</c:v>
                </c:pt>
                <c:pt idx="454">
                  <c:v>1747219660815000</c:v>
                </c:pt>
                <c:pt idx="455">
                  <c:v>1747219700822650</c:v>
                </c:pt>
                <c:pt idx="456" formatCode="0.00E+00">
                  <c:v>1747220000000000</c:v>
                </c:pt>
                <c:pt idx="457">
                  <c:v>1747219780823590</c:v>
                </c:pt>
                <c:pt idx="458">
                  <c:v>1747219820834580</c:v>
                </c:pt>
                <c:pt idx="459">
                  <c:v>1747219860825780</c:v>
                </c:pt>
                <c:pt idx="460">
                  <c:v>1747219900836090</c:v>
                </c:pt>
                <c:pt idx="461">
                  <c:v>1747219940824940</c:v>
                </c:pt>
                <c:pt idx="462">
                  <c:v>1747219980827810</c:v>
                </c:pt>
                <c:pt idx="463" formatCode="0.00E+00">
                  <c:v>1747220000000000</c:v>
                </c:pt>
                <c:pt idx="464">
                  <c:v>1747220060827030</c:v>
                </c:pt>
                <c:pt idx="465">
                  <c:v>1747220100827550</c:v>
                </c:pt>
                <c:pt idx="466">
                  <c:v>1747220140830780</c:v>
                </c:pt>
                <c:pt idx="467">
                  <c:v>1747220180824110</c:v>
                </c:pt>
                <c:pt idx="468">
                  <c:v>1747220220828540</c:v>
                </c:pt>
                <c:pt idx="469">
                  <c:v>1747220260829110</c:v>
                </c:pt>
                <c:pt idx="470" formatCode="0.00E+00">
                  <c:v>1747220000000000</c:v>
                </c:pt>
                <c:pt idx="471">
                  <c:v>1747220340825780</c:v>
                </c:pt>
                <c:pt idx="472">
                  <c:v>1747220380826560</c:v>
                </c:pt>
                <c:pt idx="473">
                  <c:v>1747220420827550</c:v>
                </c:pt>
                <c:pt idx="474">
                  <c:v>1747220460823640</c:v>
                </c:pt>
                <c:pt idx="475">
                  <c:v>1747220500824420</c:v>
                </c:pt>
                <c:pt idx="476">
                  <c:v>1747220540828590</c:v>
                </c:pt>
                <c:pt idx="477" formatCode="0.00E+00">
                  <c:v>1747220000000000</c:v>
                </c:pt>
                <c:pt idx="478">
                  <c:v>1747220620830360</c:v>
                </c:pt>
                <c:pt idx="479">
                  <c:v>1747220660833070</c:v>
                </c:pt>
                <c:pt idx="480">
                  <c:v>1747220700824630</c:v>
                </c:pt>
                <c:pt idx="481">
                  <c:v>1747220740819790</c:v>
                </c:pt>
                <c:pt idx="482">
                  <c:v>1747220780826040</c:v>
                </c:pt>
                <c:pt idx="483">
                  <c:v>1747220820819940</c:v>
                </c:pt>
                <c:pt idx="484">
                  <c:v>1747220860827290</c:v>
                </c:pt>
                <c:pt idx="485">
                  <c:v>1747220900820050</c:v>
                </c:pt>
                <c:pt idx="486">
                  <c:v>1747220940830000</c:v>
                </c:pt>
                <c:pt idx="487">
                  <c:v>1747220980820830</c:v>
                </c:pt>
                <c:pt idx="488">
                  <c:v>1747221020831660</c:v>
                </c:pt>
                <c:pt idx="489">
                  <c:v>1747221060824940</c:v>
                </c:pt>
                <c:pt idx="490">
                  <c:v>1747221100831610</c:v>
                </c:pt>
                <c:pt idx="491">
                  <c:v>1747221140826250</c:v>
                </c:pt>
                <c:pt idx="492">
                  <c:v>1747221180832390</c:v>
                </c:pt>
                <c:pt idx="493">
                  <c:v>1747221220826040</c:v>
                </c:pt>
                <c:pt idx="494">
                  <c:v>1747221260827910</c:v>
                </c:pt>
                <c:pt idx="495" formatCode="0.00E+00">
                  <c:v>1747220000000000</c:v>
                </c:pt>
                <c:pt idx="496">
                  <c:v>1747221340823690</c:v>
                </c:pt>
                <c:pt idx="497">
                  <c:v>1747221380829420</c:v>
                </c:pt>
                <c:pt idx="498">
                  <c:v>1747221420828590</c:v>
                </c:pt>
                <c:pt idx="499" formatCode="0.00E+00">
                  <c:v>1747220000000000</c:v>
                </c:pt>
                <c:pt idx="500">
                  <c:v>1747221500831040</c:v>
                </c:pt>
                <c:pt idx="501">
                  <c:v>1747221540832030</c:v>
                </c:pt>
                <c:pt idx="502" formatCode="0.00E+00">
                  <c:v>1747220000000000</c:v>
                </c:pt>
                <c:pt idx="503">
                  <c:v>1747221620824740</c:v>
                </c:pt>
                <c:pt idx="504">
                  <c:v>1747221660826560</c:v>
                </c:pt>
                <c:pt idx="505">
                  <c:v>1747221700827550</c:v>
                </c:pt>
                <c:pt idx="506">
                  <c:v>1747221740824680</c:v>
                </c:pt>
                <c:pt idx="507">
                  <c:v>1747221780825000</c:v>
                </c:pt>
                <c:pt idx="508">
                  <c:v>1747221820825880</c:v>
                </c:pt>
                <c:pt idx="509">
                  <c:v>1747221860821090</c:v>
                </c:pt>
                <c:pt idx="510">
                  <c:v>1747221900830260</c:v>
                </c:pt>
                <c:pt idx="511">
                  <c:v>1747221940823640</c:v>
                </c:pt>
                <c:pt idx="512">
                  <c:v>1747221980829630</c:v>
                </c:pt>
                <c:pt idx="513">
                  <c:v>1747222020826040</c:v>
                </c:pt>
                <c:pt idx="514">
                  <c:v>1747222060828590</c:v>
                </c:pt>
                <c:pt idx="515">
                  <c:v>1747222100825150</c:v>
                </c:pt>
                <c:pt idx="516">
                  <c:v>1747222140830410</c:v>
                </c:pt>
                <c:pt idx="517">
                  <c:v>1747222180826870</c:v>
                </c:pt>
                <c:pt idx="518">
                  <c:v>1747222220830360</c:v>
                </c:pt>
                <c:pt idx="519">
                  <c:v>1747222260827500</c:v>
                </c:pt>
                <c:pt idx="520">
                  <c:v>1747222300826510</c:v>
                </c:pt>
                <c:pt idx="521">
                  <c:v>1747222340825990</c:v>
                </c:pt>
                <c:pt idx="522">
                  <c:v>1747222380825520</c:v>
                </c:pt>
                <c:pt idx="523">
                  <c:v>1747222420830520</c:v>
                </c:pt>
                <c:pt idx="524">
                  <c:v>1747222460821820</c:v>
                </c:pt>
                <c:pt idx="525">
                  <c:v>1747222500826610</c:v>
                </c:pt>
                <c:pt idx="526">
                  <c:v>1747222540824680</c:v>
                </c:pt>
                <c:pt idx="527">
                  <c:v>1747222580823070</c:v>
                </c:pt>
                <c:pt idx="528">
                  <c:v>1747222620824370</c:v>
                </c:pt>
                <c:pt idx="529">
                  <c:v>1747222660829370</c:v>
                </c:pt>
                <c:pt idx="530">
                  <c:v>1747222700821610</c:v>
                </c:pt>
                <c:pt idx="531">
                  <c:v>1747222740829370</c:v>
                </c:pt>
                <c:pt idx="532">
                  <c:v>1747222780827810</c:v>
                </c:pt>
                <c:pt idx="533">
                  <c:v>1747222820822650</c:v>
                </c:pt>
                <c:pt idx="534">
                  <c:v>1747222860827810</c:v>
                </c:pt>
                <c:pt idx="535">
                  <c:v>1747222900827340</c:v>
                </c:pt>
                <c:pt idx="536">
                  <c:v>1747222940824160</c:v>
                </c:pt>
                <c:pt idx="537">
                  <c:v>1747222980826250</c:v>
                </c:pt>
                <c:pt idx="538">
                  <c:v>1747223020821560</c:v>
                </c:pt>
                <c:pt idx="539">
                  <c:v>1747223060825930</c:v>
                </c:pt>
                <c:pt idx="540">
                  <c:v>1747223100832760</c:v>
                </c:pt>
                <c:pt idx="541">
                  <c:v>1747223140823380</c:v>
                </c:pt>
                <c:pt idx="542">
                  <c:v>1747223180831190</c:v>
                </c:pt>
                <c:pt idx="543">
                  <c:v>1747223220827810</c:v>
                </c:pt>
                <c:pt idx="544">
                  <c:v>1747223260829890</c:v>
                </c:pt>
                <c:pt idx="545">
                  <c:v>1747223300826250</c:v>
                </c:pt>
                <c:pt idx="546">
                  <c:v>1747223340830830</c:v>
                </c:pt>
                <c:pt idx="547">
                  <c:v>1747223380827600</c:v>
                </c:pt>
                <c:pt idx="548">
                  <c:v>1747223420824420</c:v>
                </c:pt>
                <c:pt idx="549">
                  <c:v>1747223460828330</c:v>
                </c:pt>
                <c:pt idx="550">
                  <c:v>1747223500829270</c:v>
                </c:pt>
                <c:pt idx="551">
                  <c:v>1747223540826770</c:v>
                </c:pt>
                <c:pt idx="552" formatCode="0.00E+00">
                  <c:v>1747220000000000</c:v>
                </c:pt>
                <c:pt idx="553">
                  <c:v>1747223620828850</c:v>
                </c:pt>
                <c:pt idx="554">
                  <c:v>1747223660825990</c:v>
                </c:pt>
                <c:pt idx="555">
                  <c:v>1747223700824680</c:v>
                </c:pt>
                <c:pt idx="556">
                  <c:v>1747223740827030</c:v>
                </c:pt>
                <c:pt idx="557">
                  <c:v>1747223780826250</c:v>
                </c:pt>
                <c:pt idx="558">
                  <c:v>1747223820822600</c:v>
                </c:pt>
                <c:pt idx="559">
                  <c:v>1747223860823540</c:v>
                </c:pt>
                <c:pt idx="560">
                  <c:v>1747223900821560</c:v>
                </c:pt>
                <c:pt idx="561">
                  <c:v>1747223940816870</c:v>
                </c:pt>
                <c:pt idx="562">
                  <c:v>1747223980828590</c:v>
                </c:pt>
                <c:pt idx="563">
                  <c:v>1747224020826700</c:v>
                </c:pt>
                <c:pt idx="564">
                  <c:v>1747224060832640</c:v>
                </c:pt>
                <c:pt idx="565">
                  <c:v>1747224100832640</c:v>
                </c:pt>
                <c:pt idx="566">
                  <c:v>1747224140827430</c:v>
                </c:pt>
                <c:pt idx="567">
                  <c:v>1747224180830090</c:v>
                </c:pt>
                <c:pt idx="568">
                  <c:v>1747224220833110</c:v>
                </c:pt>
                <c:pt idx="569">
                  <c:v>1747224260830040</c:v>
                </c:pt>
                <c:pt idx="570">
                  <c:v>1747224300833730</c:v>
                </c:pt>
                <c:pt idx="571">
                  <c:v>1747224340828470</c:v>
                </c:pt>
                <c:pt idx="572">
                  <c:v>1747224380828990</c:v>
                </c:pt>
                <c:pt idx="573">
                  <c:v>1747224420822640</c:v>
                </c:pt>
                <c:pt idx="574">
                  <c:v>1747224460829050</c:v>
                </c:pt>
              </c:numCache>
            </c:numRef>
          </c:xVal>
          <c:yVal>
            <c:numRef>
              <c:f>Sheet1!$B$2:$B$576</c:f>
              <c:numCache>
                <c:formatCode>General</c:formatCode>
                <c:ptCount val="575"/>
                <c:pt idx="0">
                  <c:v>959.82720949999998</c:v>
                </c:pt>
                <c:pt idx="1">
                  <c:v>959.78942870000003</c:v>
                </c:pt>
                <c:pt idx="2">
                  <c:v>959.8087769</c:v>
                </c:pt>
                <c:pt idx="3">
                  <c:v>959.81341550000002</c:v>
                </c:pt>
                <c:pt idx="4">
                  <c:v>959.83746340000005</c:v>
                </c:pt>
                <c:pt idx="5">
                  <c:v>959.81127930000002</c:v>
                </c:pt>
                <c:pt idx="6">
                  <c:v>959.81494139999995</c:v>
                </c:pt>
                <c:pt idx="7">
                  <c:v>959.83294679999995</c:v>
                </c:pt>
                <c:pt idx="8">
                  <c:v>959.81127930000002</c:v>
                </c:pt>
                <c:pt idx="9">
                  <c:v>959.83258060000003</c:v>
                </c:pt>
                <c:pt idx="10">
                  <c:v>959.81958010000005</c:v>
                </c:pt>
                <c:pt idx="11">
                  <c:v>959.8221436</c:v>
                </c:pt>
                <c:pt idx="12">
                  <c:v>959.80792240000005</c:v>
                </c:pt>
                <c:pt idx="13">
                  <c:v>959.84149170000001</c:v>
                </c:pt>
                <c:pt idx="14">
                  <c:v>959.85443120000002</c:v>
                </c:pt>
                <c:pt idx="15">
                  <c:v>959.83294679999995</c:v>
                </c:pt>
                <c:pt idx="16">
                  <c:v>959.81170650000001</c:v>
                </c:pt>
                <c:pt idx="17">
                  <c:v>959.82958980000001</c:v>
                </c:pt>
                <c:pt idx="18">
                  <c:v>959.81170650000001</c:v>
                </c:pt>
                <c:pt idx="19">
                  <c:v>959.81616210000004</c:v>
                </c:pt>
                <c:pt idx="20">
                  <c:v>959.81530759999998</c:v>
                </c:pt>
                <c:pt idx="21">
                  <c:v>959.83465579999995</c:v>
                </c:pt>
                <c:pt idx="22">
                  <c:v>959.8106689</c:v>
                </c:pt>
                <c:pt idx="23">
                  <c:v>959.8240356</c:v>
                </c:pt>
                <c:pt idx="24">
                  <c:v>959.84613039999999</c:v>
                </c:pt>
                <c:pt idx="25">
                  <c:v>959.80426030000001</c:v>
                </c:pt>
                <c:pt idx="26">
                  <c:v>959.81982419999997</c:v>
                </c:pt>
                <c:pt idx="27">
                  <c:v>959.82659909999995</c:v>
                </c:pt>
                <c:pt idx="28">
                  <c:v>959.82513429999995</c:v>
                </c:pt>
                <c:pt idx="29">
                  <c:v>959.84765630000004</c:v>
                </c:pt>
                <c:pt idx="30">
                  <c:v>959.81726070000002</c:v>
                </c:pt>
                <c:pt idx="31">
                  <c:v>959.81530759999998</c:v>
                </c:pt>
                <c:pt idx="32">
                  <c:v>959.82232669999996</c:v>
                </c:pt>
                <c:pt idx="33">
                  <c:v>959.81787110000005</c:v>
                </c:pt>
                <c:pt idx="34">
                  <c:v>959.77984619999995</c:v>
                </c:pt>
                <c:pt idx="35">
                  <c:v>959.81384279999997</c:v>
                </c:pt>
                <c:pt idx="36">
                  <c:v>959.81829830000004</c:v>
                </c:pt>
                <c:pt idx="37">
                  <c:v>959.79174799999998</c:v>
                </c:pt>
                <c:pt idx="38">
                  <c:v>959.79431150000005</c:v>
                </c:pt>
                <c:pt idx="39">
                  <c:v>959.81213379999997</c:v>
                </c:pt>
                <c:pt idx="40">
                  <c:v>959.8068237</c:v>
                </c:pt>
                <c:pt idx="41">
                  <c:v>959.82470699999999</c:v>
                </c:pt>
                <c:pt idx="42">
                  <c:v>959.80834960000004</c:v>
                </c:pt>
                <c:pt idx="43">
                  <c:v>959.83996579999996</c:v>
                </c:pt>
                <c:pt idx="44">
                  <c:v>959.80834960000004</c:v>
                </c:pt>
                <c:pt idx="45">
                  <c:v>959.81280519999996</c:v>
                </c:pt>
                <c:pt idx="46">
                  <c:v>959.76983640000003</c:v>
                </c:pt>
                <c:pt idx="47">
                  <c:v>959.80999759999997</c:v>
                </c:pt>
                <c:pt idx="48">
                  <c:v>959.8046875</c:v>
                </c:pt>
                <c:pt idx="49">
                  <c:v>959.78515630000004</c:v>
                </c:pt>
                <c:pt idx="50">
                  <c:v>959.8259888</c:v>
                </c:pt>
                <c:pt idx="51">
                  <c:v>959.81365970000002</c:v>
                </c:pt>
                <c:pt idx="52">
                  <c:v>959.81365970000002</c:v>
                </c:pt>
                <c:pt idx="53">
                  <c:v>959.8106689</c:v>
                </c:pt>
                <c:pt idx="54">
                  <c:v>959.8259888</c:v>
                </c:pt>
                <c:pt idx="55">
                  <c:v>959.79321289999996</c:v>
                </c:pt>
                <c:pt idx="56">
                  <c:v>959.81451419999996</c:v>
                </c:pt>
                <c:pt idx="57">
                  <c:v>959.78369139999995</c:v>
                </c:pt>
                <c:pt idx="58">
                  <c:v>959.81726070000002</c:v>
                </c:pt>
                <c:pt idx="59">
                  <c:v>959.80621340000005</c:v>
                </c:pt>
                <c:pt idx="60">
                  <c:v>959.80895999999996</c:v>
                </c:pt>
                <c:pt idx="61">
                  <c:v>959.83258060000003</c:v>
                </c:pt>
                <c:pt idx="62">
                  <c:v>959.78411870000002</c:v>
                </c:pt>
                <c:pt idx="63">
                  <c:v>959.78454590000001</c:v>
                </c:pt>
                <c:pt idx="64">
                  <c:v>959.80047609999997</c:v>
                </c:pt>
                <c:pt idx="65">
                  <c:v>959.76495360000001</c:v>
                </c:pt>
                <c:pt idx="66">
                  <c:v>959.78875730000004</c:v>
                </c:pt>
                <c:pt idx="67">
                  <c:v>959.80895999999996</c:v>
                </c:pt>
                <c:pt idx="68">
                  <c:v>959.80792240000005</c:v>
                </c:pt>
                <c:pt idx="69">
                  <c:v>959.80090329999996</c:v>
                </c:pt>
                <c:pt idx="70">
                  <c:v>959.79028319999998</c:v>
                </c:pt>
                <c:pt idx="71">
                  <c:v>959.79174799999998</c:v>
                </c:pt>
                <c:pt idx="72">
                  <c:v>959.80957030000002</c:v>
                </c:pt>
                <c:pt idx="73">
                  <c:v>959.82385250000004</c:v>
                </c:pt>
                <c:pt idx="74">
                  <c:v>959.81298830000003</c:v>
                </c:pt>
                <c:pt idx="75">
                  <c:v>959.83020020000004</c:v>
                </c:pt>
                <c:pt idx="76">
                  <c:v>959.80767820000005</c:v>
                </c:pt>
                <c:pt idx="77">
                  <c:v>959.83020020000004</c:v>
                </c:pt>
                <c:pt idx="78">
                  <c:v>959.81384279999997</c:v>
                </c:pt>
                <c:pt idx="79">
                  <c:v>959.80554199999995</c:v>
                </c:pt>
                <c:pt idx="80">
                  <c:v>959.81298830000003</c:v>
                </c:pt>
                <c:pt idx="81">
                  <c:v>959.81195070000001</c:v>
                </c:pt>
                <c:pt idx="82">
                  <c:v>959.83172609999997</c:v>
                </c:pt>
                <c:pt idx="83">
                  <c:v>959.8123779</c:v>
                </c:pt>
                <c:pt idx="84">
                  <c:v>959.8204346</c:v>
                </c:pt>
                <c:pt idx="85">
                  <c:v>959.7908936</c:v>
                </c:pt>
                <c:pt idx="86">
                  <c:v>959.8123779</c:v>
                </c:pt>
                <c:pt idx="87">
                  <c:v>959.79620360000001</c:v>
                </c:pt>
                <c:pt idx="88">
                  <c:v>959.78833010000005</c:v>
                </c:pt>
                <c:pt idx="89">
                  <c:v>959.8165894</c:v>
                </c:pt>
                <c:pt idx="90">
                  <c:v>959.82385250000004</c:v>
                </c:pt>
                <c:pt idx="91">
                  <c:v>959.81280519999996</c:v>
                </c:pt>
                <c:pt idx="92">
                  <c:v>959.80023189999997</c:v>
                </c:pt>
                <c:pt idx="93">
                  <c:v>959.77111820000005</c:v>
                </c:pt>
                <c:pt idx="94">
                  <c:v>959.82275389999995</c:v>
                </c:pt>
                <c:pt idx="95">
                  <c:v>959.83319089999998</c:v>
                </c:pt>
                <c:pt idx="96">
                  <c:v>959.79980469999998</c:v>
                </c:pt>
                <c:pt idx="97">
                  <c:v>959.77111820000005</c:v>
                </c:pt>
                <c:pt idx="98">
                  <c:v>959.85845949999998</c:v>
                </c:pt>
                <c:pt idx="99">
                  <c:v>959.82659909999995</c:v>
                </c:pt>
                <c:pt idx="100">
                  <c:v>959.80920409999999</c:v>
                </c:pt>
                <c:pt idx="101">
                  <c:v>959.82385250000004</c:v>
                </c:pt>
                <c:pt idx="102">
                  <c:v>959.82678220000003</c:v>
                </c:pt>
                <c:pt idx="103">
                  <c:v>959.79406740000002</c:v>
                </c:pt>
                <c:pt idx="104">
                  <c:v>959.81768799999998</c:v>
                </c:pt>
                <c:pt idx="105">
                  <c:v>959.8123779</c:v>
                </c:pt>
                <c:pt idx="106">
                  <c:v>959.78875730000004</c:v>
                </c:pt>
                <c:pt idx="107">
                  <c:v>959.80218509999997</c:v>
                </c:pt>
                <c:pt idx="108">
                  <c:v>959.80175780000002</c:v>
                </c:pt>
                <c:pt idx="109">
                  <c:v>959.82702640000002</c:v>
                </c:pt>
                <c:pt idx="110">
                  <c:v>959.80065920000004</c:v>
                </c:pt>
                <c:pt idx="111">
                  <c:v>959.78430179999998</c:v>
                </c:pt>
                <c:pt idx="112">
                  <c:v>959.80554199999995</c:v>
                </c:pt>
                <c:pt idx="113">
                  <c:v>959.81811519999997</c:v>
                </c:pt>
                <c:pt idx="114">
                  <c:v>959.79602050000005</c:v>
                </c:pt>
                <c:pt idx="115">
                  <c:v>959.81213379999997</c:v>
                </c:pt>
                <c:pt idx="116">
                  <c:v>959.82513429999995</c:v>
                </c:pt>
                <c:pt idx="117">
                  <c:v>959.80639650000001</c:v>
                </c:pt>
                <c:pt idx="118">
                  <c:v>959.78857419999997</c:v>
                </c:pt>
                <c:pt idx="119">
                  <c:v>959.81616210000004</c:v>
                </c:pt>
                <c:pt idx="120">
                  <c:v>959.83215329999996</c:v>
                </c:pt>
                <c:pt idx="121">
                  <c:v>959.82067870000003</c:v>
                </c:pt>
                <c:pt idx="122">
                  <c:v>959.80810550000001</c:v>
                </c:pt>
                <c:pt idx="123">
                  <c:v>959.80407709999997</c:v>
                </c:pt>
                <c:pt idx="124">
                  <c:v>959.81744379999998</c:v>
                </c:pt>
                <c:pt idx="125">
                  <c:v>959.8221436</c:v>
                </c:pt>
                <c:pt idx="126">
                  <c:v>959.83551030000001</c:v>
                </c:pt>
                <c:pt idx="127">
                  <c:v>959.82385250000004</c:v>
                </c:pt>
                <c:pt idx="128">
                  <c:v>959.79174799999998</c:v>
                </c:pt>
                <c:pt idx="129">
                  <c:v>959.82025150000004</c:v>
                </c:pt>
                <c:pt idx="130">
                  <c:v>959.81213379999997</c:v>
                </c:pt>
                <c:pt idx="131">
                  <c:v>959.8087769</c:v>
                </c:pt>
                <c:pt idx="132">
                  <c:v>959.82000730000004</c:v>
                </c:pt>
                <c:pt idx="133">
                  <c:v>959.80664060000004</c:v>
                </c:pt>
                <c:pt idx="134">
                  <c:v>959.80810550000001</c:v>
                </c:pt>
                <c:pt idx="135">
                  <c:v>959.79705809999996</c:v>
                </c:pt>
                <c:pt idx="136">
                  <c:v>959.80554199999995</c:v>
                </c:pt>
                <c:pt idx="137">
                  <c:v>959.82147220000002</c:v>
                </c:pt>
                <c:pt idx="138">
                  <c:v>959.78875730000004</c:v>
                </c:pt>
                <c:pt idx="139">
                  <c:v>959.83575440000004</c:v>
                </c:pt>
                <c:pt idx="140">
                  <c:v>959.80999759999997</c:v>
                </c:pt>
                <c:pt idx="141">
                  <c:v>959.80511469999999</c:v>
                </c:pt>
                <c:pt idx="142">
                  <c:v>959.80151369999999</c:v>
                </c:pt>
                <c:pt idx="143">
                  <c:v>959.78009029999998</c:v>
                </c:pt>
                <c:pt idx="144">
                  <c:v>959.79876709999996</c:v>
                </c:pt>
                <c:pt idx="145">
                  <c:v>959.81683350000003</c:v>
                </c:pt>
                <c:pt idx="146">
                  <c:v>959.80450440000004</c:v>
                </c:pt>
                <c:pt idx="147">
                  <c:v>959.80151369999999</c:v>
                </c:pt>
                <c:pt idx="148">
                  <c:v>959.79772949999995</c:v>
                </c:pt>
                <c:pt idx="149">
                  <c:v>959.78472899999997</c:v>
                </c:pt>
                <c:pt idx="150">
                  <c:v>959.78704830000004</c:v>
                </c:pt>
                <c:pt idx="151">
                  <c:v>959.7891846</c:v>
                </c:pt>
                <c:pt idx="152">
                  <c:v>959.796875</c:v>
                </c:pt>
                <c:pt idx="153">
                  <c:v>959.77642820000005</c:v>
                </c:pt>
                <c:pt idx="154">
                  <c:v>959.79730219999999</c:v>
                </c:pt>
                <c:pt idx="155">
                  <c:v>959.82342530000005</c:v>
                </c:pt>
                <c:pt idx="156">
                  <c:v>959.79156490000003</c:v>
                </c:pt>
                <c:pt idx="157">
                  <c:v>959.78833010000005</c:v>
                </c:pt>
                <c:pt idx="158">
                  <c:v>959.81213379999997</c:v>
                </c:pt>
                <c:pt idx="159">
                  <c:v>959.82067870000003</c:v>
                </c:pt>
                <c:pt idx="160">
                  <c:v>959.7849731</c:v>
                </c:pt>
                <c:pt idx="161">
                  <c:v>959.81494139999995</c:v>
                </c:pt>
                <c:pt idx="162">
                  <c:v>959.79559329999995</c:v>
                </c:pt>
                <c:pt idx="163">
                  <c:v>959.79156490000003</c:v>
                </c:pt>
                <c:pt idx="164">
                  <c:v>959.82147220000002</c:v>
                </c:pt>
                <c:pt idx="165">
                  <c:v>959.81042479999996</c:v>
                </c:pt>
                <c:pt idx="166">
                  <c:v>959.80047609999997</c:v>
                </c:pt>
                <c:pt idx="167">
                  <c:v>959.8165894</c:v>
                </c:pt>
                <c:pt idx="168">
                  <c:v>959.80725099999995</c:v>
                </c:pt>
                <c:pt idx="169">
                  <c:v>959.80535889999999</c:v>
                </c:pt>
                <c:pt idx="170">
                  <c:v>959.81280519999996</c:v>
                </c:pt>
                <c:pt idx="171">
                  <c:v>959.80194089999998</c:v>
                </c:pt>
                <c:pt idx="172">
                  <c:v>959.80511469999999</c:v>
                </c:pt>
                <c:pt idx="173">
                  <c:v>959.82873540000003</c:v>
                </c:pt>
                <c:pt idx="174">
                  <c:v>959.80175780000002</c:v>
                </c:pt>
                <c:pt idx="175">
                  <c:v>959.78814699999998</c:v>
                </c:pt>
                <c:pt idx="176">
                  <c:v>959.81170650000001</c:v>
                </c:pt>
                <c:pt idx="177">
                  <c:v>959.79364009999995</c:v>
                </c:pt>
                <c:pt idx="178">
                  <c:v>959.80364989999998</c:v>
                </c:pt>
                <c:pt idx="179">
                  <c:v>959.83319089999998</c:v>
                </c:pt>
                <c:pt idx="180">
                  <c:v>959.81683350000003</c:v>
                </c:pt>
                <c:pt idx="181">
                  <c:v>959.79852289999997</c:v>
                </c:pt>
                <c:pt idx="182">
                  <c:v>959.80511469999999</c:v>
                </c:pt>
                <c:pt idx="183">
                  <c:v>959.80810550000001</c:v>
                </c:pt>
                <c:pt idx="184">
                  <c:v>959.76690670000005</c:v>
                </c:pt>
                <c:pt idx="185">
                  <c:v>959.81854250000004</c:v>
                </c:pt>
                <c:pt idx="186">
                  <c:v>959.80554199999995</c:v>
                </c:pt>
                <c:pt idx="187">
                  <c:v>959.81872559999999</c:v>
                </c:pt>
                <c:pt idx="188">
                  <c:v>959.79644780000001</c:v>
                </c:pt>
                <c:pt idx="189">
                  <c:v>959.79534909999995</c:v>
                </c:pt>
                <c:pt idx="190">
                  <c:v>959.80175780000002</c:v>
                </c:pt>
                <c:pt idx="191">
                  <c:v>959.78857419999997</c:v>
                </c:pt>
                <c:pt idx="192">
                  <c:v>959.83129880000001</c:v>
                </c:pt>
                <c:pt idx="193">
                  <c:v>959.79663089999997</c:v>
                </c:pt>
                <c:pt idx="194">
                  <c:v>959.80175780000002</c:v>
                </c:pt>
                <c:pt idx="195">
                  <c:v>959.81512450000002</c:v>
                </c:pt>
                <c:pt idx="196">
                  <c:v>959.81256099999996</c:v>
                </c:pt>
                <c:pt idx="197">
                  <c:v>959.79833980000001</c:v>
                </c:pt>
                <c:pt idx="198">
                  <c:v>959.78582759999995</c:v>
                </c:pt>
                <c:pt idx="199">
                  <c:v>959.78326419999996</c:v>
                </c:pt>
                <c:pt idx="200">
                  <c:v>959.80175780000002</c:v>
                </c:pt>
                <c:pt idx="201">
                  <c:v>959.78747559999999</c:v>
                </c:pt>
                <c:pt idx="202">
                  <c:v>959.81426999999996</c:v>
                </c:pt>
                <c:pt idx="203">
                  <c:v>959.82128909999994</c:v>
                </c:pt>
                <c:pt idx="204">
                  <c:v>959.77795409999999</c:v>
                </c:pt>
                <c:pt idx="205">
                  <c:v>959.79156490000003</c:v>
                </c:pt>
                <c:pt idx="206">
                  <c:v>959.81024170000001</c:v>
                </c:pt>
                <c:pt idx="207">
                  <c:v>959.79449460000001</c:v>
                </c:pt>
                <c:pt idx="208">
                  <c:v>959.81597899999997</c:v>
                </c:pt>
                <c:pt idx="209">
                  <c:v>959.80749509999998</c:v>
                </c:pt>
                <c:pt idx="210">
                  <c:v>959.80792240000005</c:v>
                </c:pt>
                <c:pt idx="211">
                  <c:v>959.80383300000005</c:v>
                </c:pt>
                <c:pt idx="212">
                  <c:v>959.77111820000005</c:v>
                </c:pt>
                <c:pt idx="213">
                  <c:v>959.83703609999998</c:v>
                </c:pt>
                <c:pt idx="214">
                  <c:v>959.80218509999997</c:v>
                </c:pt>
                <c:pt idx="215">
                  <c:v>959.79876709999996</c:v>
                </c:pt>
                <c:pt idx="216">
                  <c:v>959.81256099999996</c:v>
                </c:pt>
                <c:pt idx="217">
                  <c:v>959.79663089999997</c:v>
                </c:pt>
                <c:pt idx="218">
                  <c:v>959.78582759999995</c:v>
                </c:pt>
                <c:pt idx="219">
                  <c:v>959.80194089999998</c:v>
                </c:pt>
                <c:pt idx="220">
                  <c:v>959.79876709999996</c:v>
                </c:pt>
                <c:pt idx="221">
                  <c:v>959.80218509999997</c:v>
                </c:pt>
                <c:pt idx="222">
                  <c:v>959.79071039999997</c:v>
                </c:pt>
                <c:pt idx="223">
                  <c:v>959.77514650000001</c:v>
                </c:pt>
                <c:pt idx="224">
                  <c:v>959.79028319999998</c:v>
                </c:pt>
                <c:pt idx="225">
                  <c:v>959.79559329999995</c:v>
                </c:pt>
                <c:pt idx="226">
                  <c:v>959.79980469999998</c:v>
                </c:pt>
                <c:pt idx="227">
                  <c:v>959.81597899999997</c:v>
                </c:pt>
                <c:pt idx="228">
                  <c:v>959.81042479999996</c:v>
                </c:pt>
                <c:pt idx="229">
                  <c:v>959.80706789999999</c:v>
                </c:pt>
                <c:pt idx="230">
                  <c:v>959.82659909999995</c:v>
                </c:pt>
                <c:pt idx="231">
                  <c:v>959.79980469999998</c:v>
                </c:pt>
                <c:pt idx="232">
                  <c:v>959.78582759999995</c:v>
                </c:pt>
                <c:pt idx="233">
                  <c:v>959.83062740000003</c:v>
                </c:pt>
                <c:pt idx="234">
                  <c:v>959.78131099999996</c:v>
                </c:pt>
                <c:pt idx="235">
                  <c:v>959.79730219999999</c:v>
                </c:pt>
                <c:pt idx="236">
                  <c:v>959.78301999999996</c:v>
                </c:pt>
                <c:pt idx="237">
                  <c:v>959.78582759999995</c:v>
                </c:pt>
                <c:pt idx="238">
                  <c:v>959.80407709999997</c:v>
                </c:pt>
                <c:pt idx="239">
                  <c:v>959.79364009999995</c:v>
                </c:pt>
                <c:pt idx="240">
                  <c:v>959.73010250000004</c:v>
                </c:pt>
                <c:pt idx="241">
                  <c:v>959.77136229999996</c:v>
                </c:pt>
                <c:pt idx="242">
                  <c:v>959.74310300000002</c:v>
                </c:pt>
                <c:pt idx="243">
                  <c:v>959.69976810000003</c:v>
                </c:pt>
                <c:pt idx="244">
                  <c:v>959.70971680000002</c:v>
                </c:pt>
                <c:pt idx="245">
                  <c:v>959.76818849999995</c:v>
                </c:pt>
                <c:pt idx="246">
                  <c:v>959.69952390000003</c:v>
                </c:pt>
                <c:pt idx="247">
                  <c:v>959.74774170000001</c:v>
                </c:pt>
                <c:pt idx="248">
                  <c:v>959.72589110000001</c:v>
                </c:pt>
                <c:pt idx="249">
                  <c:v>959.72802730000001</c:v>
                </c:pt>
                <c:pt idx="250">
                  <c:v>959.58416750000004</c:v>
                </c:pt>
                <c:pt idx="251">
                  <c:v>959.59155269999997</c:v>
                </c:pt>
                <c:pt idx="252">
                  <c:v>959.72351070000002</c:v>
                </c:pt>
                <c:pt idx="253">
                  <c:v>959.72308350000003</c:v>
                </c:pt>
                <c:pt idx="254">
                  <c:v>959.68719480000004</c:v>
                </c:pt>
                <c:pt idx="255">
                  <c:v>959.69036870000002</c:v>
                </c:pt>
                <c:pt idx="256">
                  <c:v>959.44476320000001</c:v>
                </c:pt>
                <c:pt idx="257">
                  <c:v>959.43646239999998</c:v>
                </c:pt>
                <c:pt idx="258">
                  <c:v>959.39886469999999</c:v>
                </c:pt>
                <c:pt idx="259">
                  <c:v>959.52697750000004</c:v>
                </c:pt>
                <c:pt idx="260">
                  <c:v>959.59967040000004</c:v>
                </c:pt>
                <c:pt idx="261">
                  <c:v>959.74353029999997</c:v>
                </c:pt>
                <c:pt idx="262">
                  <c:v>959.74542240000005</c:v>
                </c:pt>
                <c:pt idx="263">
                  <c:v>959.58306879999998</c:v>
                </c:pt>
                <c:pt idx="264">
                  <c:v>959.67144780000001</c:v>
                </c:pt>
                <c:pt idx="265">
                  <c:v>959.72802730000001</c:v>
                </c:pt>
                <c:pt idx="266">
                  <c:v>959.74353029999997</c:v>
                </c:pt>
                <c:pt idx="267">
                  <c:v>959.67382810000004</c:v>
                </c:pt>
                <c:pt idx="268">
                  <c:v>959.72760010000002</c:v>
                </c:pt>
                <c:pt idx="269">
                  <c:v>959.74395749999996</c:v>
                </c:pt>
                <c:pt idx="270">
                  <c:v>959.78601070000002</c:v>
                </c:pt>
                <c:pt idx="271">
                  <c:v>959.77838129999998</c:v>
                </c:pt>
                <c:pt idx="272">
                  <c:v>959.75946039999997</c:v>
                </c:pt>
                <c:pt idx="273">
                  <c:v>959.76116939999997</c:v>
                </c:pt>
                <c:pt idx="274">
                  <c:v>959.75946039999997</c:v>
                </c:pt>
                <c:pt idx="275">
                  <c:v>959.76879880000001</c:v>
                </c:pt>
                <c:pt idx="276">
                  <c:v>959.78643799999998</c:v>
                </c:pt>
                <c:pt idx="277">
                  <c:v>959.77026369999999</c:v>
                </c:pt>
                <c:pt idx="278">
                  <c:v>959.76904300000001</c:v>
                </c:pt>
                <c:pt idx="279">
                  <c:v>959.76904300000001</c:v>
                </c:pt>
                <c:pt idx="280">
                  <c:v>959.76904300000001</c:v>
                </c:pt>
                <c:pt idx="281">
                  <c:v>959.7794189</c:v>
                </c:pt>
                <c:pt idx="282">
                  <c:v>959.77392580000003</c:v>
                </c:pt>
                <c:pt idx="283">
                  <c:v>959.77392580000003</c:v>
                </c:pt>
                <c:pt idx="284">
                  <c:v>959.7772827</c:v>
                </c:pt>
                <c:pt idx="285">
                  <c:v>959.77111820000005</c:v>
                </c:pt>
                <c:pt idx="286">
                  <c:v>959.76837160000002</c:v>
                </c:pt>
                <c:pt idx="287">
                  <c:v>959.76904300000001</c:v>
                </c:pt>
                <c:pt idx="288">
                  <c:v>959.78173830000003</c:v>
                </c:pt>
                <c:pt idx="289">
                  <c:v>959.81024170000001</c:v>
                </c:pt>
                <c:pt idx="290">
                  <c:v>959.79852289999997</c:v>
                </c:pt>
                <c:pt idx="291">
                  <c:v>959.77111820000005</c:v>
                </c:pt>
                <c:pt idx="292">
                  <c:v>959.79431150000005</c:v>
                </c:pt>
                <c:pt idx="293">
                  <c:v>959.77838129999998</c:v>
                </c:pt>
                <c:pt idx="294">
                  <c:v>959.79516599999999</c:v>
                </c:pt>
                <c:pt idx="295">
                  <c:v>959.81555179999998</c:v>
                </c:pt>
                <c:pt idx="296">
                  <c:v>959.78216550000002</c:v>
                </c:pt>
                <c:pt idx="297">
                  <c:v>959.77282709999997</c:v>
                </c:pt>
                <c:pt idx="298">
                  <c:v>959.78900150000004</c:v>
                </c:pt>
                <c:pt idx="299">
                  <c:v>959.82360840000001</c:v>
                </c:pt>
                <c:pt idx="300">
                  <c:v>959.82556150000005</c:v>
                </c:pt>
                <c:pt idx="301">
                  <c:v>959.80236820000005</c:v>
                </c:pt>
                <c:pt idx="302">
                  <c:v>959.79071039999997</c:v>
                </c:pt>
                <c:pt idx="303">
                  <c:v>959.83996579999996</c:v>
                </c:pt>
                <c:pt idx="304">
                  <c:v>959.79962160000002</c:v>
                </c:pt>
                <c:pt idx="305">
                  <c:v>959.8068237</c:v>
                </c:pt>
                <c:pt idx="306">
                  <c:v>959.80578609999998</c:v>
                </c:pt>
                <c:pt idx="307">
                  <c:v>959.79345699999999</c:v>
                </c:pt>
                <c:pt idx="308">
                  <c:v>959.81958010000005</c:v>
                </c:pt>
                <c:pt idx="309">
                  <c:v>959.79071039999997</c:v>
                </c:pt>
                <c:pt idx="310">
                  <c:v>959.83789060000004</c:v>
                </c:pt>
                <c:pt idx="311">
                  <c:v>959.80261229999996</c:v>
                </c:pt>
                <c:pt idx="312">
                  <c:v>959.80047609999997</c:v>
                </c:pt>
                <c:pt idx="313">
                  <c:v>959.82446289999996</c:v>
                </c:pt>
                <c:pt idx="314">
                  <c:v>959.81195070000001</c:v>
                </c:pt>
                <c:pt idx="315">
                  <c:v>959.78704830000004</c:v>
                </c:pt>
                <c:pt idx="316">
                  <c:v>959.79449460000001</c:v>
                </c:pt>
                <c:pt idx="317">
                  <c:v>959.74688719999995</c:v>
                </c:pt>
                <c:pt idx="318">
                  <c:v>959.77667240000005</c:v>
                </c:pt>
                <c:pt idx="319">
                  <c:v>959.80578609999998</c:v>
                </c:pt>
                <c:pt idx="320">
                  <c:v>959.81280519999996</c:v>
                </c:pt>
                <c:pt idx="321">
                  <c:v>959.80218509999997</c:v>
                </c:pt>
                <c:pt idx="322">
                  <c:v>959.81323239999995</c:v>
                </c:pt>
                <c:pt idx="323">
                  <c:v>959.8106689</c:v>
                </c:pt>
                <c:pt idx="324">
                  <c:v>959.8123779</c:v>
                </c:pt>
                <c:pt idx="325">
                  <c:v>959.82360840000001</c:v>
                </c:pt>
                <c:pt idx="326">
                  <c:v>959.81170650000001</c:v>
                </c:pt>
                <c:pt idx="327">
                  <c:v>959.80999759999997</c:v>
                </c:pt>
                <c:pt idx="328">
                  <c:v>959.80895999999996</c:v>
                </c:pt>
                <c:pt idx="329">
                  <c:v>959.78942870000003</c:v>
                </c:pt>
                <c:pt idx="330">
                  <c:v>959.796875</c:v>
                </c:pt>
                <c:pt idx="331">
                  <c:v>959.80999759999997</c:v>
                </c:pt>
                <c:pt idx="332">
                  <c:v>959.8068237</c:v>
                </c:pt>
                <c:pt idx="333">
                  <c:v>959.81213379999997</c:v>
                </c:pt>
                <c:pt idx="334">
                  <c:v>959.77282709999997</c:v>
                </c:pt>
                <c:pt idx="335">
                  <c:v>959.80151369999999</c:v>
                </c:pt>
                <c:pt idx="336">
                  <c:v>959.81494139999995</c:v>
                </c:pt>
                <c:pt idx="337">
                  <c:v>959.80407709999997</c:v>
                </c:pt>
                <c:pt idx="338">
                  <c:v>959.8068237</c:v>
                </c:pt>
                <c:pt idx="339">
                  <c:v>959.78540039999996</c:v>
                </c:pt>
                <c:pt idx="340">
                  <c:v>959.81744379999998</c:v>
                </c:pt>
                <c:pt idx="341">
                  <c:v>959.84637450000002</c:v>
                </c:pt>
                <c:pt idx="342">
                  <c:v>959.83215329999996</c:v>
                </c:pt>
                <c:pt idx="343">
                  <c:v>959.81213379999997</c:v>
                </c:pt>
                <c:pt idx="344">
                  <c:v>959.79602050000005</c:v>
                </c:pt>
                <c:pt idx="345">
                  <c:v>959.82720949999998</c:v>
                </c:pt>
                <c:pt idx="346">
                  <c:v>959.7775269</c:v>
                </c:pt>
                <c:pt idx="347">
                  <c:v>959.79833980000001</c:v>
                </c:pt>
                <c:pt idx="348">
                  <c:v>959.80426030000001</c:v>
                </c:pt>
                <c:pt idx="349">
                  <c:v>959.8068237</c:v>
                </c:pt>
                <c:pt idx="350">
                  <c:v>959.79876709999996</c:v>
                </c:pt>
                <c:pt idx="351">
                  <c:v>959.79534909999995</c:v>
                </c:pt>
                <c:pt idx="352">
                  <c:v>959.81384279999997</c:v>
                </c:pt>
                <c:pt idx="353">
                  <c:v>959.80322269999999</c:v>
                </c:pt>
                <c:pt idx="354">
                  <c:v>959.79876709999996</c:v>
                </c:pt>
                <c:pt idx="355">
                  <c:v>959.81829830000004</c:v>
                </c:pt>
                <c:pt idx="356">
                  <c:v>959.8240356</c:v>
                </c:pt>
                <c:pt idx="357">
                  <c:v>959.84234619999995</c:v>
                </c:pt>
                <c:pt idx="358">
                  <c:v>959.8165894</c:v>
                </c:pt>
                <c:pt idx="359">
                  <c:v>959.80322269999999</c:v>
                </c:pt>
                <c:pt idx="360">
                  <c:v>959.77221680000002</c:v>
                </c:pt>
                <c:pt idx="361">
                  <c:v>959.79772949999995</c:v>
                </c:pt>
                <c:pt idx="362">
                  <c:v>959.78662110000005</c:v>
                </c:pt>
                <c:pt idx="363">
                  <c:v>959.83703609999998</c:v>
                </c:pt>
                <c:pt idx="364">
                  <c:v>959.78411870000002</c:v>
                </c:pt>
                <c:pt idx="365">
                  <c:v>959.78704830000004</c:v>
                </c:pt>
                <c:pt idx="366">
                  <c:v>959.82849120000003</c:v>
                </c:pt>
                <c:pt idx="367">
                  <c:v>959.8204346</c:v>
                </c:pt>
                <c:pt idx="368">
                  <c:v>959.83105469999998</c:v>
                </c:pt>
                <c:pt idx="369">
                  <c:v>959.80261229999996</c:v>
                </c:pt>
                <c:pt idx="370">
                  <c:v>959.80493160000003</c:v>
                </c:pt>
                <c:pt idx="371">
                  <c:v>959.80108640000003</c:v>
                </c:pt>
                <c:pt idx="372">
                  <c:v>959.82556150000005</c:v>
                </c:pt>
                <c:pt idx="373">
                  <c:v>959.79748540000003</c:v>
                </c:pt>
                <c:pt idx="374">
                  <c:v>959.79644780000001</c:v>
                </c:pt>
                <c:pt idx="375">
                  <c:v>959.80322269999999</c:v>
                </c:pt>
                <c:pt idx="376">
                  <c:v>959.79199219999998</c:v>
                </c:pt>
                <c:pt idx="377">
                  <c:v>959.80639650000001</c:v>
                </c:pt>
                <c:pt idx="378">
                  <c:v>959.80957030000002</c:v>
                </c:pt>
                <c:pt idx="379">
                  <c:v>959.8259888</c:v>
                </c:pt>
                <c:pt idx="380">
                  <c:v>959.81042479999996</c:v>
                </c:pt>
                <c:pt idx="381">
                  <c:v>959.80706789999999</c:v>
                </c:pt>
                <c:pt idx="382">
                  <c:v>959.81042479999996</c:v>
                </c:pt>
                <c:pt idx="383">
                  <c:v>959.81341550000002</c:v>
                </c:pt>
                <c:pt idx="384">
                  <c:v>959.84063719999995</c:v>
                </c:pt>
                <c:pt idx="385">
                  <c:v>959.80450440000004</c:v>
                </c:pt>
                <c:pt idx="386">
                  <c:v>959.81701659999999</c:v>
                </c:pt>
                <c:pt idx="387">
                  <c:v>959.80236820000005</c:v>
                </c:pt>
                <c:pt idx="388">
                  <c:v>959.81555179999998</c:v>
                </c:pt>
                <c:pt idx="389">
                  <c:v>959.81256099999996</c:v>
                </c:pt>
                <c:pt idx="390">
                  <c:v>959.81494139999995</c:v>
                </c:pt>
                <c:pt idx="391">
                  <c:v>959.81408690000001</c:v>
                </c:pt>
                <c:pt idx="392">
                  <c:v>959.80151369999999</c:v>
                </c:pt>
                <c:pt idx="393">
                  <c:v>959.81213379999997</c:v>
                </c:pt>
                <c:pt idx="394">
                  <c:v>959.82763669999997</c:v>
                </c:pt>
                <c:pt idx="395">
                  <c:v>959.79876709999996</c:v>
                </c:pt>
                <c:pt idx="396">
                  <c:v>959.81408690000001</c:v>
                </c:pt>
                <c:pt idx="397">
                  <c:v>959.79876709999996</c:v>
                </c:pt>
                <c:pt idx="398">
                  <c:v>959.79852289999997</c:v>
                </c:pt>
                <c:pt idx="399">
                  <c:v>959.80706789999999</c:v>
                </c:pt>
                <c:pt idx="400">
                  <c:v>959.79431150000005</c:v>
                </c:pt>
                <c:pt idx="401">
                  <c:v>959.81768799999998</c:v>
                </c:pt>
                <c:pt idx="402">
                  <c:v>959.83044429999995</c:v>
                </c:pt>
                <c:pt idx="403">
                  <c:v>959.80920409999999</c:v>
                </c:pt>
                <c:pt idx="404">
                  <c:v>959.78814699999998</c:v>
                </c:pt>
                <c:pt idx="405">
                  <c:v>959.81213379999997</c:v>
                </c:pt>
                <c:pt idx="406">
                  <c:v>959.80450440000004</c:v>
                </c:pt>
                <c:pt idx="407">
                  <c:v>959.80957030000002</c:v>
                </c:pt>
                <c:pt idx="408">
                  <c:v>959.79852289999997</c:v>
                </c:pt>
                <c:pt idx="409">
                  <c:v>959.80151369999999</c:v>
                </c:pt>
                <c:pt idx="410">
                  <c:v>959.81982419999997</c:v>
                </c:pt>
                <c:pt idx="411">
                  <c:v>959.80108640000003</c:v>
                </c:pt>
                <c:pt idx="412">
                  <c:v>959.80322269999999</c:v>
                </c:pt>
                <c:pt idx="413">
                  <c:v>959.81701659999999</c:v>
                </c:pt>
                <c:pt idx="414">
                  <c:v>959.78833010000005</c:v>
                </c:pt>
                <c:pt idx="415">
                  <c:v>959.8242798</c:v>
                </c:pt>
                <c:pt idx="416">
                  <c:v>959.82025150000004</c:v>
                </c:pt>
                <c:pt idx="417">
                  <c:v>959.81530759999998</c:v>
                </c:pt>
                <c:pt idx="418">
                  <c:v>959.81298830000003</c:v>
                </c:pt>
                <c:pt idx="419">
                  <c:v>959.81854250000004</c:v>
                </c:pt>
                <c:pt idx="420">
                  <c:v>959.80554199999995</c:v>
                </c:pt>
                <c:pt idx="421">
                  <c:v>959.82873540000003</c:v>
                </c:pt>
                <c:pt idx="422">
                  <c:v>959.81573490000005</c:v>
                </c:pt>
                <c:pt idx="423">
                  <c:v>959.8242798</c:v>
                </c:pt>
                <c:pt idx="424">
                  <c:v>959.82958980000001</c:v>
                </c:pt>
                <c:pt idx="425">
                  <c:v>959.80596920000005</c:v>
                </c:pt>
                <c:pt idx="426">
                  <c:v>959.79345699999999</c:v>
                </c:pt>
                <c:pt idx="427">
                  <c:v>959.7930298</c:v>
                </c:pt>
                <c:pt idx="428">
                  <c:v>959.81365970000002</c:v>
                </c:pt>
                <c:pt idx="429">
                  <c:v>959.79260250000004</c:v>
                </c:pt>
                <c:pt idx="430">
                  <c:v>959.80023189999997</c:v>
                </c:pt>
                <c:pt idx="431">
                  <c:v>959.79980469999998</c:v>
                </c:pt>
                <c:pt idx="432">
                  <c:v>959.82574460000001</c:v>
                </c:pt>
                <c:pt idx="433">
                  <c:v>959.80511469999999</c:v>
                </c:pt>
                <c:pt idx="434">
                  <c:v>959.78686519999997</c:v>
                </c:pt>
                <c:pt idx="435">
                  <c:v>959.80303960000003</c:v>
                </c:pt>
                <c:pt idx="436">
                  <c:v>959.81298830000003</c:v>
                </c:pt>
                <c:pt idx="437">
                  <c:v>959.82574460000001</c:v>
                </c:pt>
                <c:pt idx="438">
                  <c:v>959.8046875</c:v>
                </c:pt>
                <c:pt idx="439">
                  <c:v>959.78240970000002</c:v>
                </c:pt>
                <c:pt idx="440">
                  <c:v>959.8046875</c:v>
                </c:pt>
                <c:pt idx="441">
                  <c:v>959.82385250000004</c:v>
                </c:pt>
                <c:pt idx="442">
                  <c:v>959.81042479999996</c:v>
                </c:pt>
                <c:pt idx="443">
                  <c:v>959.82104489999995</c:v>
                </c:pt>
                <c:pt idx="444">
                  <c:v>959.81744379999998</c:v>
                </c:pt>
                <c:pt idx="445">
                  <c:v>959.80065920000004</c:v>
                </c:pt>
                <c:pt idx="446">
                  <c:v>959.79876709999996</c:v>
                </c:pt>
                <c:pt idx="447">
                  <c:v>959.78369139999995</c:v>
                </c:pt>
                <c:pt idx="448">
                  <c:v>959.80511469999999</c:v>
                </c:pt>
                <c:pt idx="449">
                  <c:v>959.80999759999997</c:v>
                </c:pt>
                <c:pt idx="450">
                  <c:v>959.82067870000003</c:v>
                </c:pt>
                <c:pt idx="451">
                  <c:v>959.80810550000001</c:v>
                </c:pt>
                <c:pt idx="452">
                  <c:v>959.82257079999999</c:v>
                </c:pt>
                <c:pt idx="453">
                  <c:v>959.81042479999996</c:v>
                </c:pt>
                <c:pt idx="454">
                  <c:v>959.82385250000004</c:v>
                </c:pt>
                <c:pt idx="455">
                  <c:v>959.81494139999995</c:v>
                </c:pt>
                <c:pt idx="456">
                  <c:v>959.81530759999998</c:v>
                </c:pt>
                <c:pt idx="457">
                  <c:v>959.81256099999996</c:v>
                </c:pt>
                <c:pt idx="458">
                  <c:v>959.85632320000002</c:v>
                </c:pt>
                <c:pt idx="459">
                  <c:v>959.81530759999998</c:v>
                </c:pt>
                <c:pt idx="460">
                  <c:v>959.81958010000005</c:v>
                </c:pt>
                <c:pt idx="461">
                  <c:v>959.79663089999997</c:v>
                </c:pt>
                <c:pt idx="462">
                  <c:v>959.79980469999998</c:v>
                </c:pt>
                <c:pt idx="463">
                  <c:v>959.79852289999997</c:v>
                </c:pt>
                <c:pt idx="464">
                  <c:v>959.82574460000001</c:v>
                </c:pt>
                <c:pt idx="465">
                  <c:v>959.81408690000001</c:v>
                </c:pt>
                <c:pt idx="466">
                  <c:v>959.80957030000002</c:v>
                </c:pt>
                <c:pt idx="467">
                  <c:v>959.81744379999998</c:v>
                </c:pt>
                <c:pt idx="468">
                  <c:v>959.80151369999999</c:v>
                </c:pt>
                <c:pt idx="469">
                  <c:v>959.80957030000002</c:v>
                </c:pt>
                <c:pt idx="470">
                  <c:v>959.80957030000002</c:v>
                </c:pt>
                <c:pt idx="471">
                  <c:v>959.80792240000005</c:v>
                </c:pt>
                <c:pt idx="472">
                  <c:v>959.7755737</c:v>
                </c:pt>
                <c:pt idx="473">
                  <c:v>959.80194089999998</c:v>
                </c:pt>
                <c:pt idx="474">
                  <c:v>959.80383300000005</c:v>
                </c:pt>
                <c:pt idx="475">
                  <c:v>959.81701659999999</c:v>
                </c:pt>
                <c:pt idx="476">
                  <c:v>959.79174799999998</c:v>
                </c:pt>
                <c:pt idx="477">
                  <c:v>959.82934569999998</c:v>
                </c:pt>
                <c:pt idx="478">
                  <c:v>959.83062740000003</c:v>
                </c:pt>
                <c:pt idx="479">
                  <c:v>959.79113770000004</c:v>
                </c:pt>
                <c:pt idx="480">
                  <c:v>959.81213379999997</c:v>
                </c:pt>
                <c:pt idx="481">
                  <c:v>959.78601070000002</c:v>
                </c:pt>
                <c:pt idx="482">
                  <c:v>959.80639650000001</c:v>
                </c:pt>
                <c:pt idx="483">
                  <c:v>959.81701659999999</c:v>
                </c:pt>
                <c:pt idx="484">
                  <c:v>959.79388429999995</c:v>
                </c:pt>
                <c:pt idx="485">
                  <c:v>959.81469730000003</c:v>
                </c:pt>
                <c:pt idx="486">
                  <c:v>959.80554199999995</c:v>
                </c:pt>
                <c:pt idx="487">
                  <c:v>959.81042479999996</c:v>
                </c:pt>
                <c:pt idx="488">
                  <c:v>959.81494139999995</c:v>
                </c:pt>
                <c:pt idx="489">
                  <c:v>959.81494139999995</c:v>
                </c:pt>
                <c:pt idx="490">
                  <c:v>959.82806400000004</c:v>
                </c:pt>
                <c:pt idx="491">
                  <c:v>959.8221436</c:v>
                </c:pt>
                <c:pt idx="492">
                  <c:v>959.81085210000003</c:v>
                </c:pt>
                <c:pt idx="493">
                  <c:v>959.80920409999999</c:v>
                </c:pt>
                <c:pt idx="494">
                  <c:v>959.83087160000002</c:v>
                </c:pt>
                <c:pt idx="495">
                  <c:v>959.79071039999997</c:v>
                </c:pt>
                <c:pt idx="496">
                  <c:v>959.80725099999995</c:v>
                </c:pt>
                <c:pt idx="497">
                  <c:v>959.80957030000002</c:v>
                </c:pt>
                <c:pt idx="498">
                  <c:v>959.81213379999997</c:v>
                </c:pt>
                <c:pt idx="499">
                  <c:v>959.80725099999995</c:v>
                </c:pt>
                <c:pt idx="500">
                  <c:v>959.80621340000005</c:v>
                </c:pt>
                <c:pt idx="501">
                  <c:v>959.7677612</c:v>
                </c:pt>
                <c:pt idx="502">
                  <c:v>959.82171630000005</c:v>
                </c:pt>
                <c:pt idx="503">
                  <c:v>959.82659909999995</c:v>
                </c:pt>
                <c:pt idx="504">
                  <c:v>959.83062740000003</c:v>
                </c:pt>
                <c:pt idx="505">
                  <c:v>959.77838129999998</c:v>
                </c:pt>
                <c:pt idx="506">
                  <c:v>959.8242798</c:v>
                </c:pt>
                <c:pt idx="507">
                  <c:v>959.79791260000002</c:v>
                </c:pt>
                <c:pt idx="508">
                  <c:v>959.81469730000003</c:v>
                </c:pt>
                <c:pt idx="509">
                  <c:v>959.80639650000001</c:v>
                </c:pt>
                <c:pt idx="510">
                  <c:v>959.80133060000003</c:v>
                </c:pt>
                <c:pt idx="511">
                  <c:v>959.80639650000001</c:v>
                </c:pt>
                <c:pt idx="512">
                  <c:v>959.79559329999995</c:v>
                </c:pt>
                <c:pt idx="513">
                  <c:v>959.80621340000005</c:v>
                </c:pt>
                <c:pt idx="514">
                  <c:v>959.80133060000003</c:v>
                </c:pt>
                <c:pt idx="515">
                  <c:v>959.85784909999995</c:v>
                </c:pt>
                <c:pt idx="516">
                  <c:v>959.78472899999997</c:v>
                </c:pt>
                <c:pt idx="517">
                  <c:v>959.8087769</c:v>
                </c:pt>
                <c:pt idx="518">
                  <c:v>959.79876709999996</c:v>
                </c:pt>
                <c:pt idx="519">
                  <c:v>959.8087769</c:v>
                </c:pt>
                <c:pt idx="520">
                  <c:v>959.80346680000002</c:v>
                </c:pt>
                <c:pt idx="521">
                  <c:v>959.79663089999997</c:v>
                </c:pt>
                <c:pt idx="522">
                  <c:v>959.8633423</c:v>
                </c:pt>
                <c:pt idx="523">
                  <c:v>959.8087769</c:v>
                </c:pt>
                <c:pt idx="524">
                  <c:v>959.82745360000001</c:v>
                </c:pt>
                <c:pt idx="525">
                  <c:v>959.8221436</c:v>
                </c:pt>
                <c:pt idx="526">
                  <c:v>959.81683350000003</c:v>
                </c:pt>
                <c:pt idx="527">
                  <c:v>959.81323239999995</c:v>
                </c:pt>
                <c:pt idx="528">
                  <c:v>959.81896970000003</c:v>
                </c:pt>
                <c:pt idx="529">
                  <c:v>959.79919429999995</c:v>
                </c:pt>
                <c:pt idx="530">
                  <c:v>959.79559329999995</c:v>
                </c:pt>
                <c:pt idx="531">
                  <c:v>959.81469730000003</c:v>
                </c:pt>
                <c:pt idx="532">
                  <c:v>959.79620360000001</c:v>
                </c:pt>
                <c:pt idx="533">
                  <c:v>959.7930298</c:v>
                </c:pt>
                <c:pt idx="534">
                  <c:v>959.81469730000003</c:v>
                </c:pt>
                <c:pt idx="535">
                  <c:v>959.82171630000005</c:v>
                </c:pt>
                <c:pt idx="536">
                  <c:v>959.80383300000005</c:v>
                </c:pt>
                <c:pt idx="537">
                  <c:v>959.78558350000003</c:v>
                </c:pt>
                <c:pt idx="538">
                  <c:v>959.80792240000005</c:v>
                </c:pt>
                <c:pt idx="539">
                  <c:v>959.82934569999998</c:v>
                </c:pt>
                <c:pt idx="540">
                  <c:v>959.80065920000004</c:v>
                </c:pt>
                <c:pt idx="541">
                  <c:v>959.80346680000002</c:v>
                </c:pt>
                <c:pt idx="542">
                  <c:v>959.81408690000001</c:v>
                </c:pt>
                <c:pt idx="543">
                  <c:v>959.78729250000004</c:v>
                </c:pt>
                <c:pt idx="544">
                  <c:v>959.79559329999995</c:v>
                </c:pt>
                <c:pt idx="545">
                  <c:v>959.81195070000001</c:v>
                </c:pt>
                <c:pt idx="546">
                  <c:v>959.80133060000003</c:v>
                </c:pt>
                <c:pt idx="547">
                  <c:v>959.80346680000002</c:v>
                </c:pt>
                <c:pt idx="548">
                  <c:v>959.81085210000003</c:v>
                </c:pt>
                <c:pt idx="549">
                  <c:v>959.80065920000004</c:v>
                </c:pt>
                <c:pt idx="550">
                  <c:v>959.8242798</c:v>
                </c:pt>
                <c:pt idx="551">
                  <c:v>959.80535889999999</c:v>
                </c:pt>
                <c:pt idx="552">
                  <c:v>959.80407709999997</c:v>
                </c:pt>
                <c:pt idx="553">
                  <c:v>959.79791260000002</c:v>
                </c:pt>
                <c:pt idx="554">
                  <c:v>959.79791260000002</c:v>
                </c:pt>
                <c:pt idx="555">
                  <c:v>959.83721920000005</c:v>
                </c:pt>
                <c:pt idx="556">
                  <c:v>959.80065920000004</c:v>
                </c:pt>
                <c:pt idx="557">
                  <c:v>959.80792240000005</c:v>
                </c:pt>
                <c:pt idx="558">
                  <c:v>959.80383300000005</c:v>
                </c:pt>
                <c:pt idx="559">
                  <c:v>959.80621340000005</c:v>
                </c:pt>
                <c:pt idx="560">
                  <c:v>959.81152340000006</c:v>
                </c:pt>
                <c:pt idx="561">
                  <c:v>959.82257079999999</c:v>
                </c:pt>
                <c:pt idx="562">
                  <c:v>959.81408690000001</c:v>
                </c:pt>
                <c:pt idx="563">
                  <c:v>959.82745360000001</c:v>
                </c:pt>
                <c:pt idx="564">
                  <c:v>959.8221436</c:v>
                </c:pt>
                <c:pt idx="565">
                  <c:v>959.80346680000002</c:v>
                </c:pt>
                <c:pt idx="566">
                  <c:v>959.79620360000001</c:v>
                </c:pt>
                <c:pt idx="567">
                  <c:v>959.81152340000006</c:v>
                </c:pt>
                <c:pt idx="568">
                  <c:v>959.8240356</c:v>
                </c:pt>
                <c:pt idx="569">
                  <c:v>959.82171630000005</c:v>
                </c:pt>
                <c:pt idx="570">
                  <c:v>959.81408690000001</c:v>
                </c:pt>
                <c:pt idx="571">
                  <c:v>959.80346680000002</c:v>
                </c:pt>
                <c:pt idx="572">
                  <c:v>959.80920409999999</c:v>
                </c:pt>
                <c:pt idx="573">
                  <c:v>959.78472899999997</c:v>
                </c:pt>
                <c:pt idx="574">
                  <c:v>959.81640630000004</c:v>
                </c:pt>
              </c:numCache>
            </c:numRef>
          </c:yVal>
          <c:smooth val="0"/>
          <c:extLst>
            <c:ext xmlns:c16="http://schemas.microsoft.com/office/drawing/2014/chart" uri="{C3380CC4-5D6E-409C-BE32-E72D297353CC}">
              <c16:uniqueId val="{00000000-56D4-4F78-9887-A16242BFD536}"/>
            </c:ext>
          </c:extLst>
        </c:ser>
        <c:dLbls>
          <c:showLegendKey val="0"/>
          <c:showVal val="0"/>
          <c:showCatName val="0"/>
          <c:showSerName val="0"/>
          <c:showPercent val="0"/>
          <c:showBubbleSize val="0"/>
        </c:dLbls>
        <c:axId val="928186720"/>
        <c:axId val="928188880"/>
      </c:scatterChart>
      <c:valAx>
        <c:axId val="9281867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28188880"/>
        <c:crosses val="autoZero"/>
        <c:crossBetween val="midCat"/>
      </c:valAx>
      <c:valAx>
        <c:axId val="9281888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28186720"/>
        <c:crosses val="autoZero"/>
        <c:crossBetween val="midCat"/>
      </c:valAx>
      <c:spPr>
        <a:pattFill prst="pct5">
          <a:fgClr>
            <a:schemeClr val="bg2"/>
          </a:fgClr>
          <a:bgClr>
            <a:schemeClr val="bg1"/>
          </a:bgClr>
        </a:pattFill>
        <a:ln>
          <a:solidFill>
            <a:schemeClr val="tx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11/17/2024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11/17/2024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40</a:t>
            </a:fld>
            <a:endParaRPr lang="en-US"/>
          </a:p>
        </p:txBody>
      </p:sp>
    </p:spTree>
    <p:extLst>
      <p:ext uri="{BB962C8B-B14F-4D97-AF65-F5344CB8AC3E}">
        <p14:creationId xmlns:p14="http://schemas.microsoft.com/office/powerpoint/2010/main" val="135271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45</a:t>
            </a:fld>
            <a:endParaRPr lang="en-US"/>
          </a:p>
        </p:txBody>
      </p:sp>
    </p:spTree>
    <p:extLst>
      <p:ext uri="{BB962C8B-B14F-4D97-AF65-F5344CB8AC3E}">
        <p14:creationId xmlns:p14="http://schemas.microsoft.com/office/powerpoint/2010/main" val="42722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49</a:t>
            </a:fld>
            <a:endParaRPr lang="en-US"/>
          </a:p>
        </p:txBody>
      </p:sp>
    </p:spTree>
    <p:extLst>
      <p:ext uri="{BB962C8B-B14F-4D97-AF65-F5344CB8AC3E}">
        <p14:creationId xmlns:p14="http://schemas.microsoft.com/office/powerpoint/2010/main" val="308788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198225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a:t>
            </a:fld>
            <a:endParaRPr lang="en-US"/>
          </a:p>
        </p:txBody>
      </p:sp>
    </p:spTree>
    <p:extLst>
      <p:ext uri="{BB962C8B-B14F-4D97-AF65-F5344CB8AC3E}">
        <p14:creationId xmlns:p14="http://schemas.microsoft.com/office/powerpoint/2010/main" val="83518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21</a:t>
            </a:fld>
            <a:endParaRPr lang="en-US"/>
          </a:p>
        </p:txBody>
      </p:sp>
    </p:spTree>
    <p:extLst>
      <p:ext uri="{BB962C8B-B14F-4D97-AF65-F5344CB8AC3E}">
        <p14:creationId xmlns:p14="http://schemas.microsoft.com/office/powerpoint/2010/main" val="2641942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Each post consists of a title, an upvote button, a downvote button, and an image if one is included in the post. </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29</a:t>
            </a:fld>
            <a:endParaRPr lang="en-US"/>
          </a:p>
        </p:txBody>
      </p:sp>
    </p:spTree>
    <p:extLst>
      <p:ext uri="{BB962C8B-B14F-4D97-AF65-F5344CB8AC3E}">
        <p14:creationId xmlns:p14="http://schemas.microsoft.com/office/powerpoint/2010/main" val="83375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Looking at a snippet from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MainActivity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MainActivity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provides the core logic for the blowing language.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BlowEventListener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detects when a user blows over the device and triggers all the callback registered to its two events,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OnBlow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event which happens when a user begins to blow, and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OnRelease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event which happens when a user finishes blowing.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variable </a:t>
            </a:r>
            <a:r>
              <a:rPr lang="en-US" sz="1800" kern="100" dirty="0">
                <a:effectLst/>
                <a:latin typeface="Courier New" panose="02070309020205020404" pitchFamily="49" charset="0"/>
                <a:ea typeface="Aptos" panose="020B0004020202020204" pitchFamily="34" charset="0"/>
                <a:cs typeface="Times New Roman" panose="02020603050405020304" pitchFamily="18" charset="0"/>
              </a:rPr>
              <a:t>blows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an array containing instances of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data class.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data class serves as a pair containing the starting timestamp of the blow and the ending timestamp of the blow. When the blow is initially stored in the blows array during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OnBlowEvent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callback the ending timestamp is not known, so a value of -1 is stored in its place. When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OnReleaseEvent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callback is triggered the ending timestamp of the last recorded blow is updated from -1 to the current timestamp. The collapsed if statements provide the functionality of the blowing language. There is an if statement for each of the four possible blow interactions. One collapsed if statement is in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OnBlowCallback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function and the other three collapsed if statements are in the </a:t>
            </a:r>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OnReleaseCallback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function. The reason one if statement is separated from the rest is that it implements the scrolling functionality, which takes place during the duration of a user’s blow, not after it like the three other interface interactions.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31</a:t>
            </a:fld>
            <a:endParaRPr lang="en-US"/>
          </a:p>
        </p:txBody>
      </p:sp>
    </p:spTree>
    <p:extLst>
      <p:ext uri="{BB962C8B-B14F-4D97-AF65-F5344CB8AC3E}">
        <p14:creationId xmlns:p14="http://schemas.microsoft.com/office/powerpoint/2010/main" val="8801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br>
              <a:rPr lang="en-US" dirty="0"/>
            </a:br>
            <a:r>
              <a:rPr lang="en-US" dirty="0"/>
              <a:t>Don’t have to worry about pressure values fluctuating slowly due to temperature and weather.</a:t>
            </a:r>
          </a:p>
          <a:p>
            <a:endParaRPr lang="en-US" dirty="0"/>
          </a:p>
          <a:p>
            <a:r>
              <a:rPr lang="en-US" dirty="0"/>
              <a:t>Cons:</a:t>
            </a:r>
            <a:br>
              <a:rPr lang="en-US" dirty="0"/>
            </a:br>
            <a:r>
              <a:rPr lang="en-US" dirty="0"/>
              <a:t>When a user begins blowing and ends blowing a sharp slope can be expected, but during the middle section of a long duration blow the slope trends towards 0 if the user is blowing consistently. This causes long duration blows to sometimes be detected as multiple short blows. </a:t>
            </a:r>
          </a:p>
        </p:txBody>
      </p:sp>
      <p:sp>
        <p:nvSpPr>
          <p:cNvPr id="4" name="Slide Number Placeholder 3"/>
          <p:cNvSpPr>
            <a:spLocks noGrp="1"/>
          </p:cNvSpPr>
          <p:nvPr>
            <p:ph type="sldNum" sz="quarter" idx="5"/>
          </p:nvPr>
        </p:nvSpPr>
        <p:spPr/>
        <p:txBody>
          <a:bodyPr/>
          <a:lstStyle/>
          <a:p>
            <a:fld id="{0A3C37BE-C303-496D-B5CD-85F2937540FC}" type="slidenum">
              <a:rPr lang="en-US" smtClean="0"/>
              <a:t>33</a:t>
            </a:fld>
            <a:endParaRPr lang="en-US"/>
          </a:p>
        </p:txBody>
      </p:sp>
    </p:spTree>
    <p:extLst>
      <p:ext uri="{BB962C8B-B14F-4D97-AF65-F5344CB8AC3E}">
        <p14:creationId xmlns:p14="http://schemas.microsoft.com/office/powerpoint/2010/main" val="363676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34</a:t>
            </a:fld>
            <a:endParaRPr lang="en-US"/>
          </a:p>
        </p:txBody>
      </p:sp>
    </p:spTree>
    <p:extLst>
      <p:ext uri="{BB962C8B-B14F-4D97-AF65-F5344CB8AC3E}">
        <p14:creationId xmlns:p14="http://schemas.microsoft.com/office/powerpoint/2010/main" val="37272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6B63-6DCF-4215-8724-44C6C925F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8AEC4-9D78-EEDE-D51A-242FEB6664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FF2B8-700A-3164-9D39-81830658A6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C0624-5B57-80F3-4D78-09728EB0263E}"/>
              </a:ext>
            </a:extLst>
          </p:cNvPr>
          <p:cNvSpPr>
            <a:spLocks noGrp="1"/>
          </p:cNvSpPr>
          <p:nvPr>
            <p:ph type="sldNum" sz="quarter" idx="5"/>
          </p:nvPr>
        </p:nvSpPr>
        <p:spPr/>
        <p:txBody>
          <a:bodyPr/>
          <a:lstStyle/>
          <a:p>
            <a:fld id="{0A3C37BE-C303-496D-B5CD-85F2937540FC}" type="slidenum">
              <a:rPr lang="en-US" smtClean="0"/>
              <a:t>39</a:t>
            </a:fld>
            <a:endParaRPr lang="en-US"/>
          </a:p>
        </p:txBody>
      </p:sp>
    </p:spTree>
    <p:extLst>
      <p:ext uri="{BB962C8B-B14F-4D97-AF65-F5344CB8AC3E}">
        <p14:creationId xmlns:p14="http://schemas.microsoft.com/office/powerpoint/2010/main" val="1794064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11/17/2024</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11/17/2024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11/17/2024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11/17/2024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11/17/2024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11/17/2024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11/17/2024</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doi.org/10.1145/2750858.2804257" TargetMode="External"/><Relationship Id="rId13" Type="http://schemas.openxmlformats.org/officeDocument/2006/relationships/hyperlink" Target="https://doi.org/10.1145/2830571.2830576" TargetMode="External"/><Relationship Id="rId3" Type="http://schemas.openxmlformats.org/officeDocument/2006/relationships/hyperlink" Target="http://dx.doi.org/10.1109/iciea.2012.6361022" TargetMode="External"/><Relationship Id="rId7" Type="http://schemas.openxmlformats.org/officeDocument/2006/relationships/hyperlink" Target="http://dx.doi.org/10.1109/isiss.2018.8358140" TargetMode="External"/><Relationship Id="rId12" Type="http://schemas.openxmlformats.org/officeDocument/2006/relationships/hyperlink" Target="https://doi.org/10.1145/3241539.3267735" TargetMode="External"/><Relationship Id="rId2" Type="http://schemas.openxmlformats.org/officeDocument/2006/relationships/hyperlink" Target="http://dx.doi.org/10.1109/icpads.2017.00013" TargetMode="External"/><Relationship Id="rId1" Type="http://schemas.openxmlformats.org/officeDocument/2006/relationships/slideLayout" Target="../slideLayouts/slideLayout9.xml"/><Relationship Id="rId6" Type="http://schemas.openxmlformats.org/officeDocument/2006/relationships/hyperlink" Target="http://dx.doi.org/10.1109/ssrr.2011.6106764" TargetMode="External"/><Relationship Id="rId11" Type="http://schemas.openxmlformats.org/officeDocument/2006/relationships/hyperlink" Target="https://www.pewresearch.org/internet/fact-sheet/mobile/#mobile-phone-ownership-over-time" TargetMode="External"/><Relationship Id="rId5" Type="http://schemas.openxmlformats.org/officeDocument/2006/relationships/hyperlink" Target="https://doi.org/10.1002/wcm.2706" TargetMode="External"/><Relationship Id="rId10" Type="http://schemas.openxmlformats.org/officeDocument/2006/relationships/hyperlink" Target="http://dx.doi.org/10.1109/biocas58349.2023.10388547" TargetMode="External"/><Relationship Id="rId4" Type="http://schemas.openxmlformats.org/officeDocument/2006/relationships/hyperlink" Target="http://dx.doi.org/10.1109/access.2019.2925460" TargetMode="External"/><Relationship Id="rId9" Type="http://schemas.openxmlformats.org/officeDocument/2006/relationships/hyperlink" Target="http://dx.doi.org/10.1109/jiot.2022.31996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normAutofit fontScale="90000"/>
          </a:bodyPr>
          <a:lstStyle/>
          <a:p>
            <a:r>
              <a:rPr lang="en-US" dirty="0"/>
              <a:t>Supporting Mobile Interaction Using smartphone barometer sensing</a:t>
            </a:r>
          </a:p>
        </p:txBody>
      </p:sp>
      <p:sp>
        <p:nvSpPr>
          <p:cNvPr id="7" name="Subtitle 6"/>
          <p:cNvSpPr>
            <a:spLocks noGrp="1"/>
          </p:cNvSpPr>
          <p:nvPr>
            <p:ph type="subTitle" idx="1"/>
          </p:nvPr>
        </p:nvSpPr>
        <p:spPr/>
        <p:txBody>
          <a:bodyPr/>
          <a:lstStyle/>
          <a:p>
            <a:r>
              <a:rPr lang="en-US" dirty="0"/>
              <a:t>By Andrew Miner</a:t>
            </a:r>
          </a:p>
        </p:txBody>
      </p:sp>
      <p:graphicFrame>
        <p:nvGraphicFramePr>
          <p:cNvPr id="8" name="Chart 7">
            <a:extLst>
              <a:ext uri="{FF2B5EF4-FFF2-40B4-BE49-F238E27FC236}">
                <a16:creationId xmlns:a16="http://schemas.microsoft.com/office/drawing/2014/main" id="{7FB38AE9-2AEA-8727-B7B5-BD96596824E3}"/>
              </a:ext>
            </a:extLst>
          </p:cNvPr>
          <p:cNvGraphicFramePr/>
          <p:nvPr>
            <p:extLst>
              <p:ext uri="{D42A27DB-BD31-4B8C-83A1-F6EECF244321}">
                <p14:modId xmlns:p14="http://schemas.microsoft.com/office/powerpoint/2010/main" val="2329471503"/>
              </p:ext>
            </p:extLst>
          </p:nvPr>
        </p:nvGraphicFramePr>
        <p:xfrm>
          <a:off x="6648773" y="1390651"/>
          <a:ext cx="5471003" cy="39033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B144-AD51-7F2B-FF60-E459A37CD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4E097-BAA4-3ADF-490D-593CDF357263}"/>
              </a:ext>
            </a:extLst>
          </p:cNvPr>
          <p:cNvSpPr>
            <a:spLocks noGrp="1"/>
          </p:cNvSpPr>
          <p:nvPr>
            <p:ph type="title"/>
          </p:nvPr>
        </p:nvSpPr>
        <p:spPr/>
        <p:txBody>
          <a:bodyPr/>
          <a:lstStyle/>
          <a:p>
            <a:r>
              <a:rPr lang="en-US" dirty="0"/>
              <a:t>Sound Pressure Experiment – Trail 4 Results</a:t>
            </a:r>
          </a:p>
        </p:txBody>
      </p:sp>
      <p:pic>
        <p:nvPicPr>
          <p:cNvPr id="11" name="Picture 10">
            <a:extLst>
              <a:ext uri="{FF2B5EF4-FFF2-40B4-BE49-F238E27FC236}">
                <a16:creationId xmlns:a16="http://schemas.microsoft.com/office/drawing/2014/main" id="{ABF19E4F-63EC-DD2F-11C4-5FC98BFA27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146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0D08A-1A5C-4EAB-CB8C-3BE3B93E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4B4A0-E997-447F-2A2E-584DF2230137}"/>
              </a:ext>
            </a:extLst>
          </p:cNvPr>
          <p:cNvSpPr>
            <a:spLocks noGrp="1"/>
          </p:cNvSpPr>
          <p:nvPr>
            <p:ph type="title"/>
          </p:nvPr>
        </p:nvSpPr>
        <p:spPr/>
        <p:txBody>
          <a:bodyPr/>
          <a:lstStyle/>
          <a:p>
            <a:r>
              <a:rPr lang="en-US" dirty="0"/>
              <a:t>Sound Pressure Experiment – Trail 5 Results</a:t>
            </a:r>
          </a:p>
        </p:txBody>
      </p:sp>
      <p:pic>
        <p:nvPicPr>
          <p:cNvPr id="11" name="Picture 10">
            <a:extLst>
              <a:ext uri="{FF2B5EF4-FFF2-40B4-BE49-F238E27FC236}">
                <a16:creationId xmlns:a16="http://schemas.microsoft.com/office/drawing/2014/main" id="{AD29D8DD-949F-524C-01B9-F78EE552DE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68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73A3C-809A-F05C-A0B2-EC196C29C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E797C-B09D-2314-CC47-85DE29B3254D}"/>
              </a:ext>
            </a:extLst>
          </p:cNvPr>
          <p:cNvSpPr>
            <a:spLocks noGrp="1"/>
          </p:cNvSpPr>
          <p:nvPr>
            <p:ph type="title"/>
          </p:nvPr>
        </p:nvSpPr>
        <p:spPr/>
        <p:txBody>
          <a:bodyPr/>
          <a:lstStyle/>
          <a:p>
            <a:r>
              <a:rPr lang="en-US" dirty="0"/>
              <a:t>Sound Pressure Experiment – Trail 6 Results</a:t>
            </a:r>
          </a:p>
        </p:txBody>
      </p:sp>
      <p:pic>
        <p:nvPicPr>
          <p:cNvPr id="11" name="Picture 10">
            <a:extLst>
              <a:ext uri="{FF2B5EF4-FFF2-40B4-BE49-F238E27FC236}">
                <a16:creationId xmlns:a16="http://schemas.microsoft.com/office/drawing/2014/main" id="{B40A3F3E-350E-FECD-DEC4-779AD1608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818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A69D-2FA1-E1C4-9339-75A3B7924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58E35-CDF9-88CD-33B4-312309E10557}"/>
              </a:ext>
            </a:extLst>
          </p:cNvPr>
          <p:cNvSpPr>
            <a:spLocks noGrp="1"/>
          </p:cNvSpPr>
          <p:nvPr>
            <p:ph type="title"/>
          </p:nvPr>
        </p:nvSpPr>
        <p:spPr/>
        <p:txBody>
          <a:bodyPr/>
          <a:lstStyle/>
          <a:p>
            <a:r>
              <a:rPr lang="en-US" dirty="0"/>
              <a:t>Sound Pressure Experiment – Trail 7 Results</a:t>
            </a:r>
          </a:p>
        </p:txBody>
      </p:sp>
      <p:pic>
        <p:nvPicPr>
          <p:cNvPr id="11" name="Picture 10">
            <a:extLst>
              <a:ext uri="{FF2B5EF4-FFF2-40B4-BE49-F238E27FC236}">
                <a16:creationId xmlns:a16="http://schemas.microsoft.com/office/drawing/2014/main" id="{37EB7F2A-DB6A-96BC-9BE9-4BD4523BC1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8" y="1836284"/>
            <a:ext cx="7059384"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628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8DF4-E5DF-8AFC-F91D-9B62A24E2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6139F-FC37-A7CF-C71F-F41C0D96F6D9}"/>
              </a:ext>
            </a:extLst>
          </p:cNvPr>
          <p:cNvSpPr>
            <a:spLocks noGrp="1"/>
          </p:cNvSpPr>
          <p:nvPr>
            <p:ph type="title"/>
          </p:nvPr>
        </p:nvSpPr>
        <p:spPr/>
        <p:txBody>
          <a:bodyPr/>
          <a:lstStyle/>
          <a:p>
            <a:r>
              <a:rPr lang="en-US" dirty="0"/>
              <a:t>Sound Pressure Experiment – Takeaways</a:t>
            </a:r>
          </a:p>
        </p:txBody>
      </p:sp>
      <p:sp>
        <p:nvSpPr>
          <p:cNvPr id="3" name="Content Placeholder 2">
            <a:extLst>
              <a:ext uri="{FF2B5EF4-FFF2-40B4-BE49-F238E27FC236}">
                <a16:creationId xmlns:a16="http://schemas.microsoft.com/office/drawing/2014/main" id="{4081B871-72D3-A6B4-1458-BEA1BC67432C}"/>
              </a:ext>
            </a:extLst>
          </p:cNvPr>
          <p:cNvSpPr>
            <a:spLocks noGrp="1"/>
          </p:cNvSpPr>
          <p:nvPr>
            <p:ph idx="1"/>
          </p:nvPr>
        </p:nvSpPr>
        <p:spPr/>
        <p:txBody>
          <a:bodyPr/>
          <a:lstStyle/>
          <a:p>
            <a:pPr marL="0" indent="0">
              <a:buNone/>
            </a:pPr>
            <a:r>
              <a:rPr lang="en-US" b="1" u="sng" dirty="0"/>
              <a:t>Takeaways</a:t>
            </a:r>
          </a:p>
          <a:p>
            <a:r>
              <a:rPr lang="en-US" dirty="0"/>
              <a:t>Trials 1, 4, 6, and 7 trend downward toward lower pressure values.</a:t>
            </a:r>
          </a:p>
          <a:p>
            <a:r>
              <a:rPr lang="en-US" dirty="0"/>
              <a:t>The values measured in Trials 2 and 3 don’t deviate much as the distances change.</a:t>
            </a:r>
          </a:p>
          <a:p>
            <a:r>
              <a:rPr lang="en-US" dirty="0"/>
              <a:t>Trail 5 trends down until approximately halfway through the trial, then it begins trending up.</a:t>
            </a:r>
          </a:p>
          <a:p>
            <a:r>
              <a:rPr lang="en-US" dirty="0"/>
              <a:t>Inconsistent results across all seven trials.</a:t>
            </a:r>
          </a:p>
          <a:p>
            <a:endParaRPr lang="en-US" dirty="0"/>
          </a:p>
          <a:p>
            <a:endParaRPr lang="en-US" dirty="0"/>
          </a:p>
        </p:txBody>
      </p:sp>
    </p:spTree>
    <p:extLst>
      <p:ext uri="{BB962C8B-B14F-4D97-AF65-F5344CB8AC3E}">
        <p14:creationId xmlns:p14="http://schemas.microsoft.com/office/powerpoint/2010/main" val="28458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990A-67AE-8AC5-32E3-E3581105AE9D}"/>
              </a:ext>
            </a:extLst>
          </p:cNvPr>
          <p:cNvSpPr>
            <a:spLocks noGrp="1"/>
          </p:cNvSpPr>
          <p:nvPr>
            <p:ph type="title"/>
          </p:nvPr>
        </p:nvSpPr>
        <p:spPr/>
        <p:txBody>
          <a:bodyPr/>
          <a:lstStyle/>
          <a:p>
            <a:r>
              <a:rPr lang="en-US" dirty="0"/>
              <a:t>Sound Pressure Experiment – Unexpected Trend Across Trials</a:t>
            </a:r>
          </a:p>
        </p:txBody>
      </p:sp>
      <p:sp>
        <p:nvSpPr>
          <p:cNvPr id="3" name="Content Placeholder 2">
            <a:extLst>
              <a:ext uri="{FF2B5EF4-FFF2-40B4-BE49-F238E27FC236}">
                <a16:creationId xmlns:a16="http://schemas.microsoft.com/office/drawing/2014/main" id="{4EEF08DD-8F3A-E243-B094-09D812278E86}"/>
              </a:ext>
            </a:extLst>
          </p:cNvPr>
          <p:cNvSpPr>
            <a:spLocks noGrp="1"/>
          </p:cNvSpPr>
          <p:nvPr>
            <p:ph idx="1"/>
          </p:nvPr>
        </p:nvSpPr>
        <p:spPr>
          <a:xfrm>
            <a:off x="1104900" y="1472610"/>
            <a:ext cx="3119770" cy="412898"/>
          </a:xfrm>
        </p:spPr>
        <p:txBody>
          <a:bodyPr>
            <a:normAutofit/>
          </a:bodyPr>
          <a:lstStyle/>
          <a:p>
            <a:pPr marL="0" indent="0">
              <a:buNone/>
            </a:pPr>
            <a:r>
              <a:rPr lang="en-US" dirty="0"/>
              <a:t>12 Inches</a:t>
            </a:r>
          </a:p>
          <a:p>
            <a:pPr marL="0" indent="0">
              <a:buNone/>
            </a:pPr>
            <a:endParaRPr lang="en-US" dirty="0"/>
          </a:p>
        </p:txBody>
      </p:sp>
      <p:pic>
        <p:nvPicPr>
          <p:cNvPr id="7" name="Picture 6" descr="A graph of a number of points&#10;&#10;Description automatically generated with medium confidence">
            <a:extLst>
              <a:ext uri="{FF2B5EF4-FFF2-40B4-BE49-F238E27FC236}">
                <a16:creationId xmlns:a16="http://schemas.microsoft.com/office/drawing/2014/main" id="{EC3A7C78-7100-4BC7-671E-8E11A31FE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88" y="1885508"/>
            <a:ext cx="3119770" cy="1925980"/>
          </a:xfrm>
          <a:prstGeom prst="rect">
            <a:avLst/>
          </a:prstGeom>
          <a:ln>
            <a:solidFill>
              <a:schemeClr val="tx2"/>
            </a:solidFill>
          </a:ln>
        </p:spPr>
      </p:pic>
      <p:pic>
        <p:nvPicPr>
          <p:cNvPr id="9" name="Picture 8" descr="A graph of a number of points&#10;&#10;Description automatically generated with medium confidence">
            <a:extLst>
              <a:ext uri="{FF2B5EF4-FFF2-40B4-BE49-F238E27FC236}">
                <a16:creationId xmlns:a16="http://schemas.microsoft.com/office/drawing/2014/main" id="{1687EFDA-3AC3-C01D-6303-867E7E827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356" y="1915597"/>
            <a:ext cx="3119770" cy="1925980"/>
          </a:xfrm>
          <a:prstGeom prst="rect">
            <a:avLst/>
          </a:prstGeom>
          <a:ln>
            <a:solidFill>
              <a:schemeClr val="tx2"/>
            </a:solidFill>
          </a:ln>
        </p:spPr>
      </p:pic>
      <p:sp>
        <p:nvSpPr>
          <p:cNvPr id="10" name="Content Placeholder 2">
            <a:extLst>
              <a:ext uri="{FF2B5EF4-FFF2-40B4-BE49-F238E27FC236}">
                <a16:creationId xmlns:a16="http://schemas.microsoft.com/office/drawing/2014/main" id="{4CA189C5-D4C2-4871-F0C6-D14A1CFE13F8}"/>
              </a:ext>
            </a:extLst>
          </p:cNvPr>
          <p:cNvSpPr txBox="1">
            <a:spLocks/>
          </p:cNvSpPr>
          <p:nvPr/>
        </p:nvSpPr>
        <p:spPr>
          <a:xfrm>
            <a:off x="4535356" y="1502699"/>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9 Inches</a:t>
            </a:r>
          </a:p>
          <a:p>
            <a:pPr marL="0" indent="0">
              <a:buFont typeface="Wingdings" panose="05000000000000000000" pitchFamily="2" charset="2"/>
              <a:buNone/>
            </a:pPr>
            <a:endParaRPr lang="en-US" dirty="0"/>
          </a:p>
        </p:txBody>
      </p:sp>
      <p:pic>
        <p:nvPicPr>
          <p:cNvPr id="12" name="Picture 11" descr="A graph with blue dots&#10;&#10;Description automatically generated">
            <a:extLst>
              <a:ext uri="{FF2B5EF4-FFF2-40B4-BE49-F238E27FC236}">
                <a16:creationId xmlns:a16="http://schemas.microsoft.com/office/drawing/2014/main" id="{E484ECCA-45D4-0C62-B2C2-99F9E53DB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813" y="1915597"/>
            <a:ext cx="3119769" cy="1925980"/>
          </a:xfrm>
          <a:prstGeom prst="rect">
            <a:avLst/>
          </a:prstGeom>
          <a:ln>
            <a:solidFill>
              <a:schemeClr val="tx2"/>
            </a:solidFill>
          </a:ln>
        </p:spPr>
      </p:pic>
      <p:sp>
        <p:nvSpPr>
          <p:cNvPr id="13" name="Content Placeholder 2">
            <a:extLst>
              <a:ext uri="{FF2B5EF4-FFF2-40B4-BE49-F238E27FC236}">
                <a16:creationId xmlns:a16="http://schemas.microsoft.com/office/drawing/2014/main" id="{BAEA63BE-F9CF-164B-EC30-A059B8E614F8}"/>
              </a:ext>
            </a:extLst>
          </p:cNvPr>
          <p:cNvSpPr txBox="1">
            <a:spLocks/>
          </p:cNvSpPr>
          <p:nvPr/>
        </p:nvSpPr>
        <p:spPr>
          <a:xfrm>
            <a:off x="7965812" y="1498914"/>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6 Inches</a:t>
            </a:r>
          </a:p>
          <a:p>
            <a:pPr marL="0" indent="0">
              <a:buFont typeface="Wingdings" panose="05000000000000000000" pitchFamily="2" charset="2"/>
              <a:buNone/>
            </a:pPr>
            <a:endParaRPr lang="en-US" dirty="0"/>
          </a:p>
        </p:txBody>
      </p:sp>
      <p:pic>
        <p:nvPicPr>
          <p:cNvPr id="15" name="Picture 14" descr="A graph with blue dots&#10;&#10;Description automatically generated">
            <a:extLst>
              <a:ext uri="{FF2B5EF4-FFF2-40B4-BE49-F238E27FC236}">
                <a16:creationId xmlns:a16="http://schemas.microsoft.com/office/drawing/2014/main" id="{B65A49AB-83F1-4180-0108-669D92889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784" y="4523834"/>
            <a:ext cx="3119771" cy="1925981"/>
          </a:xfrm>
          <a:prstGeom prst="rect">
            <a:avLst/>
          </a:prstGeom>
          <a:ln>
            <a:solidFill>
              <a:schemeClr val="tx2"/>
            </a:solidFill>
          </a:ln>
        </p:spPr>
      </p:pic>
      <p:sp>
        <p:nvSpPr>
          <p:cNvPr id="16" name="Content Placeholder 2">
            <a:extLst>
              <a:ext uri="{FF2B5EF4-FFF2-40B4-BE49-F238E27FC236}">
                <a16:creationId xmlns:a16="http://schemas.microsoft.com/office/drawing/2014/main" id="{7B2E0219-0D41-03B7-B109-B5CD0900733C}"/>
              </a:ext>
            </a:extLst>
          </p:cNvPr>
          <p:cNvSpPr txBox="1">
            <a:spLocks/>
          </p:cNvSpPr>
          <p:nvPr/>
        </p:nvSpPr>
        <p:spPr>
          <a:xfrm>
            <a:off x="2664784" y="4110936"/>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3 Inches</a:t>
            </a:r>
          </a:p>
          <a:p>
            <a:pPr marL="0" indent="0">
              <a:buFont typeface="Wingdings" panose="05000000000000000000" pitchFamily="2" charset="2"/>
              <a:buNone/>
            </a:pPr>
            <a:endParaRPr lang="en-US" dirty="0"/>
          </a:p>
        </p:txBody>
      </p:sp>
      <p:pic>
        <p:nvPicPr>
          <p:cNvPr id="18" name="Picture 17" descr="A graph of a number of points&#10;&#10;Description automatically generated with medium confidence">
            <a:extLst>
              <a:ext uri="{FF2B5EF4-FFF2-40B4-BE49-F238E27FC236}">
                <a16:creationId xmlns:a16="http://schemas.microsoft.com/office/drawing/2014/main" id="{D70AFDB0-159C-AE9D-C082-857953589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3052" y="4523835"/>
            <a:ext cx="3119770" cy="1925980"/>
          </a:xfrm>
          <a:prstGeom prst="rect">
            <a:avLst/>
          </a:prstGeom>
          <a:ln>
            <a:solidFill>
              <a:schemeClr val="tx2"/>
            </a:solidFill>
          </a:ln>
        </p:spPr>
      </p:pic>
      <p:sp>
        <p:nvSpPr>
          <p:cNvPr id="19" name="Content Placeholder 2">
            <a:extLst>
              <a:ext uri="{FF2B5EF4-FFF2-40B4-BE49-F238E27FC236}">
                <a16:creationId xmlns:a16="http://schemas.microsoft.com/office/drawing/2014/main" id="{CA4131BD-7F88-43D1-1FBF-4332D448ED00}"/>
              </a:ext>
            </a:extLst>
          </p:cNvPr>
          <p:cNvSpPr txBox="1">
            <a:spLocks/>
          </p:cNvSpPr>
          <p:nvPr/>
        </p:nvSpPr>
        <p:spPr>
          <a:xfrm>
            <a:off x="6143052" y="4110936"/>
            <a:ext cx="3119770" cy="41289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0~1 Inch</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28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8957F-28FB-E0D9-3307-100E2ECC2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7DD38-88DD-0F9A-65A1-4FA88F6AA356}"/>
              </a:ext>
            </a:extLst>
          </p:cNvPr>
          <p:cNvSpPr>
            <a:spLocks noGrp="1"/>
          </p:cNvSpPr>
          <p:nvPr>
            <p:ph type="title"/>
          </p:nvPr>
        </p:nvSpPr>
        <p:spPr/>
        <p:txBody>
          <a:bodyPr/>
          <a:lstStyle/>
          <a:p>
            <a:r>
              <a:rPr lang="en-US" dirty="0"/>
              <a:t>Ambient Pressure Experiment</a:t>
            </a:r>
          </a:p>
        </p:txBody>
      </p:sp>
      <p:sp>
        <p:nvSpPr>
          <p:cNvPr id="3" name="Content Placeholder 2">
            <a:extLst>
              <a:ext uri="{FF2B5EF4-FFF2-40B4-BE49-F238E27FC236}">
                <a16:creationId xmlns:a16="http://schemas.microsoft.com/office/drawing/2014/main" id="{9112B358-44CB-0E51-7EB0-75EC57E681E1}"/>
              </a:ext>
            </a:extLst>
          </p:cNvPr>
          <p:cNvSpPr>
            <a:spLocks noGrp="1"/>
          </p:cNvSpPr>
          <p:nvPr>
            <p:ph idx="1"/>
          </p:nvPr>
        </p:nvSpPr>
        <p:spPr/>
        <p:txBody>
          <a:bodyPr/>
          <a:lstStyle/>
          <a:p>
            <a:pPr marL="0" indent="0">
              <a:buNone/>
            </a:pPr>
            <a:r>
              <a:rPr lang="en-US" dirty="0"/>
              <a:t>The results of the Sound Pressure Experiment suggest that temperature and weather have a strong influence on the ambient pressure, even within an interior room closed off to the outside. </a:t>
            </a:r>
          </a:p>
          <a:p>
            <a:pPr marL="0" indent="0">
              <a:buNone/>
            </a:pPr>
            <a:endParaRPr lang="en-US" b="1" u="sng" dirty="0"/>
          </a:p>
          <a:p>
            <a:pPr marL="0" indent="0">
              <a:buNone/>
            </a:pPr>
            <a:r>
              <a:rPr lang="en-US" b="1" u="sng" dirty="0"/>
              <a:t>Hypothesis</a:t>
            </a:r>
          </a:p>
          <a:p>
            <a:pPr marL="0" indent="0">
              <a:buNone/>
            </a:pPr>
            <a:r>
              <a:rPr lang="en-US" dirty="0"/>
              <a:t>The ambient pressure measured within an interior room closed off to the outside will fluctuate according to the temperature and weather changes occurring outside.</a:t>
            </a:r>
          </a:p>
          <a:p>
            <a:pPr marL="0" indent="0">
              <a:buNone/>
            </a:pPr>
            <a:endParaRPr lang="en-US" dirty="0"/>
          </a:p>
          <a:p>
            <a:pPr marL="0" indent="0">
              <a:buNone/>
            </a:pPr>
            <a:r>
              <a:rPr lang="en-US" b="1" u="sng" dirty="0"/>
              <a:t>Procedure</a:t>
            </a:r>
          </a:p>
          <a:p>
            <a:r>
              <a:rPr lang="en-US" dirty="0"/>
              <a:t>Place a smartphone in a closed-off room with no windows and record pressure data over varying periods of time.</a:t>
            </a:r>
          </a:p>
        </p:txBody>
      </p:sp>
    </p:spTree>
    <p:extLst>
      <p:ext uri="{BB962C8B-B14F-4D97-AF65-F5344CB8AC3E}">
        <p14:creationId xmlns:p14="http://schemas.microsoft.com/office/powerpoint/2010/main" val="1740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810DA-A554-FF97-0D69-AAF515A5B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77EB0-E756-D37D-1584-2F59DE4B9607}"/>
              </a:ext>
            </a:extLst>
          </p:cNvPr>
          <p:cNvSpPr>
            <a:spLocks noGrp="1"/>
          </p:cNvSpPr>
          <p:nvPr>
            <p:ph type="title"/>
          </p:nvPr>
        </p:nvSpPr>
        <p:spPr/>
        <p:txBody>
          <a:bodyPr/>
          <a:lstStyle/>
          <a:p>
            <a:r>
              <a:rPr lang="en-US" dirty="0"/>
              <a:t>Ambient Pressure Experiment – Trial 1</a:t>
            </a:r>
          </a:p>
        </p:txBody>
      </p:sp>
      <p:sp>
        <p:nvSpPr>
          <p:cNvPr id="3" name="Content Placeholder 2">
            <a:extLst>
              <a:ext uri="{FF2B5EF4-FFF2-40B4-BE49-F238E27FC236}">
                <a16:creationId xmlns:a16="http://schemas.microsoft.com/office/drawing/2014/main" id="{BCE8B9A9-A325-50EB-B495-F992A68ADBC7}"/>
              </a:ext>
            </a:extLst>
          </p:cNvPr>
          <p:cNvSpPr>
            <a:spLocks noGrp="1"/>
          </p:cNvSpPr>
          <p:nvPr>
            <p:ph idx="1"/>
          </p:nvPr>
        </p:nvSpPr>
        <p:spPr>
          <a:xfrm>
            <a:off x="1104900" y="2119066"/>
            <a:ext cx="4264883" cy="4053134"/>
          </a:xfrm>
        </p:spPr>
        <p:txBody>
          <a:bodyPr/>
          <a:lstStyle/>
          <a:p>
            <a:pPr marL="0" indent="0">
              <a:buNone/>
            </a:pPr>
            <a:r>
              <a:rPr lang="en-US" b="1" u="sng" dirty="0"/>
              <a:t>Trial 1 Information:</a:t>
            </a:r>
          </a:p>
          <a:p>
            <a:r>
              <a:rPr lang="en-US" dirty="0"/>
              <a:t>Interval: 5 minutes</a:t>
            </a:r>
          </a:p>
          <a:p>
            <a:r>
              <a:rPr lang="en-US" dirty="0"/>
              <a:t>Time: 12:30 pm - 12:35 pm</a:t>
            </a:r>
          </a:p>
          <a:p>
            <a:endParaRPr lang="en-US" dirty="0"/>
          </a:p>
        </p:txBody>
      </p:sp>
      <p:pic>
        <p:nvPicPr>
          <p:cNvPr id="5" name="Picture 4" descr="A blue line with white text&#10;&#10;Description automatically generated">
            <a:extLst>
              <a:ext uri="{FF2B5EF4-FFF2-40B4-BE49-F238E27FC236}">
                <a16:creationId xmlns:a16="http://schemas.microsoft.com/office/drawing/2014/main" id="{6357ACD7-62EC-7386-2912-C906F025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784" y="2119066"/>
            <a:ext cx="5715798" cy="3534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192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06A08-1EBE-42F7-588E-A17783727D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268C7-6C15-5DF7-CE52-F3D9FB8B24FC}"/>
              </a:ext>
            </a:extLst>
          </p:cNvPr>
          <p:cNvSpPr>
            <a:spLocks noGrp="1"/>
          </p:cNvSpPr>
          <p:nvPr>
            <p:ph type="title"/>
          </p:nvPr>
        </p:nvSpPr>
        <p:spPr/>
        <p:txBody>
          <a:bodyPr/>
          <a:lstStyle/>
          <a:p>
            <a:r>
              <a:rPr lang="en-US" dirty="0"/>
              <a:t>Ambient Pressure Experiment – Trial 2</a:t>
            </a:r>
          </a:p>
        </p:txBody>
      </p:sp>
      <p:sp>
        <p:nvSpPr>
          <p:cNvPr id="3" name="Content Placeholder 2">
            <a:extLst>
              <a:ext uri="{FF2B5EF4-FFF2-40B4-BE49-F238E27FC236}">
                <a16:creationId xmlns:a16="http://schemas.microsoft.com/office/drawing/2014/main" id="{C3047906-CE35-D9F2-05B6-005E8DB7E026}"/>
              </a:ext>
            </a:extLst>
          </p:cNvPr>
          <p:cNvSpPr>
            <a:spLocks noGrp="1"/>
          </p:cNvSpPr>
          <p:nvPr>
            <p:ph idx="1"/>
          </p:nvPr>
        </p:nvSpPr>
        <p:spPr>
          <a:xfrm>
            <a:off x="1104900" y="2119066"/>
            <a:ext cx="4264883" cy="4053134"/>
          </a:xfrm>
        </p:spPr>
        <p:txBody>
          <a:bodyPr/>
          <a:lstStyle/>
          <a:p>
            <a:pPr marL="0" indent="0">
              <a:buNone/>
            </a:pPr>
            <a:r>
              <a:rPr lang="en-US" b="1" u="sng" dirty="0"/>
              <a:t>Trial 2 Information:</a:t>
            </a:r>
          </a:p>
          <a:p>
            <a:r>
              <a:rPr lang="en-US" dirty="0"/>
              <a:t>Interval: 30 minutes</a:t>
            </a:r>
          </a:p>
          <a:p>
            <a:r>
              <a:rPr lang="en-US" dirty="0"/>
              <a:t>Time: 1:00 pm - 1:30 pm</a:t>
            </a:r>
          </a:p>
          <a:p>
            <a:endParaRPr lang="en-US" dirty="0"/>
          </a:p>
        </p:txBody>
      </p:sp>
      <p:pic>
        <p:nvPicPr>
          <p:cNvPr id="5" name="Picture 4">
            <a:extLst>
              <a:ext uri="{FF2B5EF4-FFF2-40B4-BE49-F238E27FC236}">
                <a16:creationId xmlns:a16="http://schemas.microsoft.com/office/drawing/2014/main" id="{A00D17A8-ED9F-C222-571C-9DE62DAC93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69784" y="2121027"/>
            <a:ext cx="5715798"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534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CFB5-2BC1-2008-6D0F-20285F2F3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E3DC2-CAC5-AC56-943C-35A293890E4E}"/>
              </a:ext>
            </a:extLst>
          </p:cNvPr>
          <p:cNvSpPr>
            <a:spLocks noGrp="1"/>
          </p:cNvSpPr>
          <p:nvPr>
            <p:ph type="title"/>
          </p:nvPr>
        </p:nvSpPr>
        <p:spPr/>
        <p:txBody>
          <a:bodyPr/>
          <a:lstStyle/>
          <a:p>
            <a:r>
              <a:rPr lang="en-US" dirty="0"/>
              <a:t>Ambient Pressure Experiment – Trial 3</a:t>
            </a:r>
          </a:p>
        </p:txBody>
      </p:sp>
      <p:sp>
        <p:nvSpPr>
          <p:cNvPr id="3" name="Content Placeholder 2">
            <a:extLst>
              <a:ext uri="{FF2B5EF4-FFF2-40B4-BE49-F238E27FC236}">
                <a16:creationId xmlns:a16="http://schemas.microsoft.com/office/drawing/2014/main" id="{1A6D6C3F-E3D5-ED3F-D236-4E6778B2EE79}"/>
              </a:ext>
            </a:extLst>
          </p:cNvPr>
          <p:cNvSpPr>
            <a:spLocks noGrp="1"/>
          </p:cNvSpPr>
          <p:nvPr>
            <p:ph idx="1"/>
          </p:nvPr>
        </p:nvSpPr>
        <p:spPr>
          <a:xfrm>
            <a:off x="1104900" y="2119066"/>
            <a:ext cx="4264883" cy="4053134"/>
          </a:xfrm>
        </p:spPr>
        <p:txBody>
          <a:bodyPr/>
          <a:lstStyle/>
          <a:p>
            <a:pPr marL="0" indent="0">
              <a:buNone/>
            </a:pPr>
            <a:r>
              <a:rPr lang="en-US" b="1" u="sng" dirty="0"/>
              <a:t>Trial 3 Information:</a:t>
            </a:r>
          </a:p>
          <a:p>
            <a:r>
              <a:rPr lang="en-US" dirty="0"/>
              <a:t>Interval: 1 hour 15 minutes</a:t>
            </a:r>
          </a:p>
          <a:p>
            <a:r>
              <a:rPr lang="en-US" dirty="0"/>
              <a:t>Time: 2:30 pm - 3:45 pm</a:t>
            </a:r>
          </a:p>
          <a:p>
            <a:endParaRPr lang="en-US" dirty="0"/>
          </a:p>
        </p:txBody>
      </p:sp>
      <p:pic>
        <p:nvPicPr>
          <p:cNvPr id="5" name="Picture 4">
            <a:extLst>
              <a:ext uri="{FF2B5EF4-FFF2-40B4-BE49-F238E27FC236}">
                <a16:creationId xmlns:a16="http://schemas.microsoft.com/office/drawing/2014/main" id="{69B1B6E6-AEBF-7D1B-94CD-AD6671847E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75038" y="2121027"/>
            <a:ext cx="5705290"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38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 Smartphone Sensors and Barometer Potential</a:t>
            </a:r>
          </a:p>
        </p:txBody>
      </p:sp>
      <p:sp>
        <p:nvSpPr>
          <p:cNvPr id="14" name="Content Placeholder 13"/>
          <p:cNvSpPr>
            <a:spLocks noGrp="1"/>
          </p:cNvSpPr>
          <p:nvPr>
            <p:ph idx="1"/>
          </p:nvPr>
        </p:nvSpPr>
        <p:spPr>
          <a:xfrm>
            <a:off x="1104141" y="1686910"/>
            <a:ext cx="4819552" cy="4572000"/>
          </a:xfrm>
        </p:spPr>
        <p:txBody>
          <a:bodyPr>
            <a:normAutofit/>
          </a:bodyPr>
          <a:lstStyle/>
          <a:p>
            <a:pPr marL="0" indent="0">
              <a:buNone/>
            </a:pPr>
            <a:r>
              <a:rPr lang="en-US" b="1" u="sng" dirty="0"/>
              <a:t>Smartphones: Everyday Essentials</a:t>
            </a:r>
          </a:p>
          <a:p>
            <a:r>
              <a:rPr lang="en-US" dirty="0"/>
              <a:t>90% of Americans own a smartphone (Pew Research, 2023).</a:t>
            </a:r>
          </a:p>
          <a:p>
            <a:r>
              <a:rPr lang="en-US" dirty="0"/>
              <a:t>Modern smartphones contain 10+ micro-electromechanical sensors for motion, position, and environmental data.</a:t>
            </a:r>
          </a:p>
          <a:p>
            <a:r>
              <a:rPr lang="en-US" dirty="0"/>
              <a:t>These sensors are rarely exploited to their full potential.</a:t>
            </a:r>
          </a:p>
          <a:p>
            <a:r>
              <a:rPr lang="en-US" dirty="0"/>
              <a:t>There are likely many novel ways to take advantage of these sensors.</a:t>
            </a:r>
          </a:p>
        </p:txBody>
      </p:sp>
      <p:sp>
        <p:nvSpPr>
          <p:cNvPr id="4" name="Content Placeholder 13">
            <a:extLst>
              <a:ext uri="{FF2B5EF4-FFF2-40B4-BE49-F238E27FC236}">
                <a16:creationId xmlns:a16="http://schemas.microsoft.com/office/drawing/2014/main" id="{B801550A-8BD7-7633-65D0-5D8F6608107E}"/>
              </a:ext>
            </a:extLst>
          </p:cNvPr>
          <p:cNvSpPr txBox="1">
            <a:spLocks/>
          </p:cNvSpPr>
          <p:nvPr/>
        </p:nvSpPr>
        <p:spPr>
          <a:xfrm>
            <a:off x="6266793" y="1686910"/>
            <a:ext cx="4819551"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b="1" u="sng" dirty="0"/>
              <a:t>Thesis Focus: The Barometer Sensor</a:t>
            </a:r>
          </a:p>
          <a:p>
            <a:r>
              <a:rPr lang="en-US" dirty="0"/>
              <a:t>The barometer is a relatively simple sensor that detects the local atmospheric pressure.</a:t>
            </a:r>
          </a:p>
          <a:p>
            <a:r>
              <a:rPr lang="en-US" dirty="0"/>
              <a:t>Atmospheric pressure data is most commonly used to detect elevation.</a:t>
            </a:r>
          </a:p>
          <a:p>
            <a:r>
              <a:rPr lang="en-US" dirty="0"/>
              <a:t>Barometers have an unexpectedly wide range of unconventional applications.</a:t>
            </a:r>
          </a:p>
          <a:p>
            <a:r>
              <a:rPr lang="en-US" dirty="0"/>
              <a:t>This thesis explores </a:t>
            </a:r>
            <a:r>
              <a:rPr lang="en-US" dirty="0">
                <a:highlight>
                  <a:srgbClr val="FFFF00"/>
                </a:highlight>
              </a:rPr>
              <a:t>innovative and unconventional </a:t>
            </a:r>
            <a:r>
              <a:rPr lang="en-US" dirty="0"/>
              <a:t>use cases of a smartphone barometer sensor, specifically focusing on its potential as a user input device.</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546B-6257-77D9-EEAC-C704C5E07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C5CA8-1062-AF97-74AB-A669D147A4DD}"/>
              </a:ext>
            </a:extLst>
          </p:cNvPr>
          <p:cNvSpPr>
            <a:spLocks noGrp="1"/>
          </p:cNvSpPr>
          <p:nvPr>
            <p:ph type="title"/>
          </p:nvPr>
        </p:nvSpPr>
        <p:spPr/>
        <p:txBody>
          <a:bodyPr/>
          <a:lstStyle/>
          <a:p>
            <a:r>
              <a:rPr lang="en-US" dirty="0"/>
              <a:t>Ambient Pressure Experiment – Trial 4</a:t>
            </a:r>
          </a:p>
        </p:txBody>
      </p:sp>
      <p:sp>
        <p:nvSpPr>
          <p:cNvPr id="3" name="Content Placeholder 2">
            <a:extLst>
              <a:ext uri="{FF2B5EF4-FFF2-40B4-BE49-F238E27FC236}">
                <a16:creationId xmlns:a16="http://schemas.microsoft.com/office/drawing/2014/main" id="{4AD5C5A5-40EA-8776-06A1-4E03C646B52B}"/>
              </a:ext>
            </a:extLst>
          </p:cNvPr>
          <p:cNvSpPr>
            <a:spLocks noGrp="1"/>
          </p:cNvSpPr>
          <p:nvPr>
            <p:ph idx="1"/>
          </p:nvPr>
        </p:nvSpPr>
        <p:spPr>
          <a:xfrm>
            <a:off x="1104900" y="2119066"/>
            <a:ext cx="4264883" cy="4053134"/>
          </a:xfrm>
        </p:spPr>
        <p:txBody>
          <a:bodyPr/>
          <a:lstStyle/>
          <a:p>
            <a:pPr marL="0" indent="0">
              <a:buNone/>
            </a:pPr>
            <a:r>
              <a:rPr lang="en-US" b="1" u="sng" dirty="0"/>
              <a:t>Trial 4 Information:</a:t>
            </a:r>
          </a:p>
          <a:p>
            <a:r>
              <a:rPr lang="en-US" dirty="0"/>
              <a:t>Interval: 3 hours</a:t>
            </a:r>
          </a:p>
          <a:p>
            <a:r>
              <a:rPr lang="en-US" dirty="0"/>
              <a:t>Time: 5:30 pm - 8:30 pm</a:t>
            </a:r>
          </a:p>
          <a:p>
            <a:pPr marL="0" indent="0">
              <a:buNone/>
            </a:pPr>
            <a:endParaRPr lang="en-US" dirty="0"/>
          </a:p>
          <a:p>
            <a:endParaRPr lang="en-US" dirty="0"/>
          </a:p>
        </p:txBody>
      </p:sp>
      <p:pic>
        <p:nvPicPr>
          <p:cNvPr id="5" name="Picture 4">
            <a:extLst>
              <a:ext uri="{FF2B5EF4-FFF2-40B4-BE49-F238E27FC236}">
                <a16:creationId xmlns:a16="http://schemas.microsoft.com/office/drawing/2014/main" id="{4A2612D5-F9CE-D2EE-9359-033186614D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75885" y="2121027"/>
            <a:ext cx="5703595" cy="3530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1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DCD1-27D7-631A-A1D3-A39775EA4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06ACC-7671-C85D-3DA3-210844E4D4E7}"/>
              </a:ext>
            </a:extLst>
          </p:cNvPr>
          <p:cNvSpPr>
            <a:spLocks noGrp="1"/>
          </p:cNvSpPr>
          <p:nvPr>
            <p:ph type="title"/>
          </p:nvPr>
        </p:nvSpPr>
        <p:spPr/>
        <p:txBody>
          <a:bodyPr/>
          <a:lstStyle/>
          <a:p>
            <a:r>
              <a:rPr lang="en-US" dirty="0"/>
              <a:t>Ambient Pressure Experiment – Takeaways</a:t>
            </a:r>
          </a:p>
        </p:txBody>
      </p:sp>
      <p:sp>
        <p:nvSpPr>
          <p:cNvPr id="3" name="Content Placeholder 2">
            <a:extLst>
              <a:ext uri="{FF2B5EF4-FFF2-40B4-BE49-F238E27FC236}">
                <a16:creationId xmlns:a16="http://schemas.microsoft.com/office/drawing/2014/main" id="{B11B9C6D-00EF-A32A-1C32-B3055949B081}"/>
              </a:ext>
            </a:extLst>
          </p:cNvPr>
          <p:cNvSpPr>
            <a:spLocks noGrp="1"/>
          </p:cNvSpPr>
          <p:nvPr>
            <p:ph idx="1"/>
          </p:nvPr>
        </p:nvSpPr>
        <p:spPr>
          <a:xfrm>
            <a:off x="1104900" y="1600200"/>
            <a:ext cx="9982200" cy="2275490"/>
          </a:xfrm>
        </p:spPr>
        <p:txBody>
          <a:bodyPr>
            <a:normAutofit fontScale="77500" lnSpcReduction="20000"/>
          </a:bodyPr>
          <a:lstStyle/>
          <a:p>
            <a:pPr marL="0" indent="0">
              <a:buNone/>
            </a:pPr>
            <a:r>
              <a:rPr lang="en-US" b="1" u="sng" dirty="0"/>
              <a:t>Takeaways</a:t>
            </a:r>
          </a:p>
          <a:p>
            <a:r>
              <a:rPr lang="en-US" dirty="0"/>
              <a:t>As the temperature rose throughout the day the ambient pressure within the closed-off room fell. As the air near the ground heats up it rises into the atmosphere and causes the pressure near the ground to drop.</a:t>
            </a:r>
          </a:p>
          <a:p>
            <a:r>
              <a:rPr lang="en-US" dirty="0"/>
              <a:t>As the temperature fell in the evening the ambient pressure within the closed-off room rose. As the air in the atmosphere cools down it falls towards the ground, causing the pressure near the ground to rise.</a:t>
            </a:r>
          </a:p>
          <a:p>
            <a:r>
              <a:rPr lang="en-US" dirty="0"/>
              <a:t>Any practical application of a barometer sensor must account for the ambient pressure constantly fluctuating due to temperature and weather changes.</a:t>
            </a:r>
          </a:p>
        </p:txBody>
      </p:sp>
      <p:grpSp>
        <p:nvGrpSpPr>
          <p:cNvPr id="14" name="Group 13">
            <a:extLst>
              <a:ext uri="{FF2B5EF4-FFF2-40B4-BE49-F238E27FC236}">
                <a16:creationId xmlns:a16="http://schemas.microsoft.com/office/drawing/2014/main" id="{7ECC7944-4832-AF24-7640-C635B336DF27}"/>
              </a:ext>
            </a:extLst>
          </p:cNvPr>
          <p:cNvGrpSpPr/>
          <p:nvPr/>
        </p:nvGrpSpPr>
        <p:grpSpPr>
          <a:xfrm>
            <a:off x="1477347" y="3875690"/>
            <a:ext cx="9235787" cy="2906110"/>
            <a:chOff x="1477347" y="3875690"/>
            <a:chExt cx="9235787" cy="2906110"/>
          </a:xfrm>
        </p:grpSpPr>
        <p:pic>
          <p:nvPicPr>
            <p:cNvPr id="13" name="Picture 12" descr="A graph of a weather forecast&#10;&#10;Description automatically generated">
              <a:extLst>
                <a:ext uri="{FF2B5EF4-FFF2-40B4-BE49-F238E27FC236}">
                  <a16:creationId xmlns:a16="http://schemas.microsoft.com/office/drawing/2014/main" id="{1428A4C8-685F-D749-03C5-144E4BB7986D}"/>
                </a:ext>
              </a:extLst>
            </p:cNvPr>
            <p:cNvPicPr>
              <a:picLocks noChangeAspect="1"/>
            </p:cNvPicPr>
            <p:nvPr/>
          </p:nvPicPr>
          <p:blipFill>
            <a:blip r:embed="rId3">
              <a:extLst>
                <a:ext uri="{28A0092B-C50C-407E-A947-70E740481C1C}">
                  <a14:useLocalDpi xmlns:a14="http://schemas.microsoft.com/office/drawing/2010/main" val="0"/>
                </a:ext>
              </a:extLst>
            </a:blip>
            <a:srcRect l="1347" r="7061" b="15650"/>
            <a:stretch/>
          </p:blipFill>
          <p:spPr>
            <a:xfrm>
              <a:off x="1477347" y="3875690"/>
              <a:ext cx="9235787" cy="2906110"/>
            </a:xfrm>
            <a:prstGeom prst="rect">
              <a:avLst/>
            </a:prstGeom>
          </p:spPr>
        </p:pic>
        <p:pic>
          <p:nvPicPr>
            <p:cNvPr id="10" name="Picture 9">
              <a:extLst>
                <a:ext uri="{FF2B5EF4-FFF2-40B4-BE49-F238E27FC236}">
                  <a16:creationId xmlns:a16="http://schemas.microsoft.com/office/drawing/2014/main" id="{0A7CD22D-46BC-55AC-4297-230A905D4F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01533" y="5771269"/>
              <a:ext cx="1197083" cy="74462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AC626E-4068-213D-350B-92E3AB4B8A8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53724" y="5901689"/>
              <a:ext cx="987710" cy="6142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BEEAD1E-EA2F-943C-45AC-7BF8570092F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47522" y="5464729"/>
              <a:ext cx="987709" cy="61307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9673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Breathalyzer Experiment</a:t>
            </a:r>
          </a:p>
        </p:txBody>
      </p:sp>
      <p:sp>
        <p:nvSpPr>
          <p:cNvPr id="5" name="Content Placeholder 4">
            <a:extLst>
              <a:ext uri="{FF2B5EF4-FFF2-40B4-BE49-F238E27FC236}">
                <a16:creationId xmlns:a16="http://schemas.microsoft.com/office/drawing/2014/main" id="{0060CBA9-A340-14B7-4137-4C8A95F18F87}"/>
              </a:ext>
            </a:extLst>
          </p:cNvPr>
          <p:cNvSpPr>
            <a:spLocks noGrp="1"/>
          </p:cNvSpPr>
          <p:nvPr>
            <p:ph idx="1"/>
          </p:nvPr>
        </p:nvSpPr>
        <p:spPr/>
        <p:txBody>
          <a:bodyPr/>
          <a:lstStyle/>
          <a:p>
            <a:pPr marL="0" indent="0">
              <a:buNone/>
            </a:pPr>
            <a:r>
              <a:rPr lang="en-US" b="1" u="sng" dirty="0"/>
              <a:t>Hypothesis</a:t>
            </a:r>
          </a:p>
          <a:p>
            <a:pPr marL="0" indent="0">
              <a:buNone/>
            </a:pPr>
            <a:r>
              <a:rPr lang="en-US" dirty="0"/>
              <a:t>A smartphone’s built-in barometer sensor is sensitive enough to detect when a user blows air over the device with their lungs.</a:t>
            </a:r>
          </a:p>
          <a:p>
            <a:pPr marL="0" indent="0">
              <a:buNone/>
            </a:pPr>
            <a:endParaRPr lang="en-US" dirty="0"/>
          </a:p>
          <a:p>
            <a:pPr marL="0" indent="0">
              <a:buNone/>
            </a:pPr>
            <a:r>
              <a:rPr lang="en-US" b="1" u="sng" dirty="0"/>
              <a:t>Procedure</a:t>
            </a:r>
          </a:p>
          <a:p>
            <a:r>
              <a:rPr lang="en-US" dirty="0"/>
              <a:t>Subject holds the phone approximately four inches in front of their face.</a:t>
            </a:r>
          </a:p>
          <a:p>
            <a:r>
              <a:rPr lang="en-US" dirty="0"/>
              <a:t>Subject blows on the device in a specified area with as much force as possible while recordings are taken.</a:t>
            </a:r>
          </a:p>
          <a:p>
            <a:r>
              <a:rPr lang="en-US" dirty="0"/>
              <a:t>This process is repeated for four specified areas of the device.</a:t>
            </a:r>
          </a:p>
          <a:p>
            <a:endParaRPr lang="en-US" dirty="0"/>
          </a:p>
          <a:p>
            <a:endParaRPr lang="en-US" b="1" u="sng" dirty="0"/>
          </a:p>
          <a:p>
            <a:pPr marL="0" indent="0">
              <a:buNone/>
            </a:pPr>
            <a:endParaRPr lang="en-US" dirty="0"/>
          </a:p>
          <a:p>
            <a:endParaRPr lang="en-US" dirty="0"/>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0D4F-9E9D-D7AC-F636-A45EAA525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3830F-9D25-A41A-5F16-30A11BA36470}"/>
              </a:ext>
            </a:extLst>
          </p:cNvPr>
          <p:cNvSpPr>
            <a:spLocks noGrp="1"/>
          </p:cNvSpPr>
          <p:nvPr>
            <p:ph type="title"/>
          </p:nvPr>
        </p:nvSpPr>
        <p:spPr/>
        <p:txBody>
          <a:bodyPr/>
          <a:lstStyle/>
          <a:p>
            <a:r>
              <a:rPr lang="en-US" dirty="0"/>
              <a:t>Breathalyzer Experiment – Bottom of the Front Face</a:t>
            </a:r>
          </a:p>
        </p:txBody>
      </p:sp>
      <p:sp>
        <p:nvSpPr>
          <p:cNvPr id="5" name="Content Placeholder 4">
            <a:extLst>
              <a:ext uri="{FF2B5EF4-FFF2-40B4-BE49-F238E27FC236}">
                <a16:creationId xmlns:a16="http://schemas.microsoft.com/office/drawing/2014/main" id="{B6854908-6553-CBCB-1DB3-99800E45BFC6}"/>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F80F6BCE-301F-9B88-FA52-EE34D0BE7118}"/>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descr="A cell phone with a red circle on the screen&#10;&#10;Description automatically generated">
            <a:extLst>
              <a:ext uri="{FF2B5EF4-FFF2-40B4-BE49-F238E27FC236}">
                <a16:creationId xmlns:a16="http://schemas.microsoft.com/office/drawing/2014/main" id="{0A092193-D865-8C18-E3C7-7FED66941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899" y="1942351"/>
            <a:ext cx="3094489" cy="4125985"/>
          </a:xfrm>
          <a:prstGeom prst="rect">
            <a:avLst/>
          </a:prstGeom>
          <a:ln>
            <a:solidFill>
              <a:schemeClr val="tx2"/>
            </a:solidFill>
          </a:ln>
        </p:spPr>
      </p:pic>
      <p:pic>
        <p:nvPicPr>
          <p:cNvPr id="8" name="Picture 7" descr="A diagram of a pulse&#10;&#10;Description automatically generated">
            <a:extLst>
              <a:ext uri="{FF2B5EF4-FFF2-40B4-BE49-F238E27FC236}">
                <a16:creationId xmlns:a16="http://schemas.microsoft.com/office/drawing/2014/main" id="{19DCC913-F6DC-C708-F175-5B372CE0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866" y="1942351"/>
            <a:ext cx="6663194"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176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6DF9-7F86-167F-1FD2-3F259C060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B5AAA-6BCB-748D-36D3-11072BDF9595}"/>
              </a:ext>
            </a:extLst>
          </p:cNvPr>
          <p:cNvSpPr>
            <a:spLocks noGrp="1"/>
          </p:cNvSpPr>
          <p:nvPr>
            <p:ph type="title"/>
          </p:nvPr>
        </p:nvSpPr>
        <p:spPr/>
        <p:txBody>
          <a:bodyPr/>
          <a:lstStyle/>
          <a:p>
            <a:r>
              <a:rPr lang="en-US" dirty="0"/>
              <a:t>Breathalyzer Experiment – – Bottom of the Back Face</a:t>
            </a:r>
          </a:p>
        </p:txBody>
      </p:sp>
      <p:sp>
        <p:nvSpPr>
          <p:cNvPr id="5" name="Content Placeholder 4">
            <a:extLst>
              <a:ext uri="{FF2B5EF4-FFF2-40B4-BE49-F238E27FC236}">
                <a16:creationId xmlns:a16="http://schemas.microsoft.com/office/drawing/2014/main" id="{BD947A15-880C-5A81-8922-912239B44E0F}"/>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56576272-56EC-0E36-BA42-8B8825DB6451}"/>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4D06EB99-8058-A303-3227-61A779E118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5"/>
          </a:xfrm>
          <a:prstGeom prst="rect">
            <a:avLst/>
          </a:prstGeom>
          <a:ln>
            <a:solidFill>
              <a:schemeClr val="tx2"/>
            </a:solidFill>
          </a:ln>
        </p:spPr>
      </p:pic>
      <p:pic>
        <p:nvPicPr>
          <p:cNvPr id="8" name="Picture 7">
            <a:extLst>
              <a:ext uri="{FF2B5EF4-FFF2-40B4-BE49-F238E27FC236}">
                <a16:creationId xmlns:a16="http://schemas.microsoft.com/office/drawing/2014/main" id="{3812F111-A144-49EC-819D-024FE839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7866" y="1945699"/>
            <a:ext cx="6663194" cy="4119288"/>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34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A494-9EA0-F615-C222-185CD1EA8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665FD-816B-0D9C-9D54-BD019ECAA039}"/>
              </a:ext>
            </a:extLst>
          </p:cNvPr>
          <p:cNvSpPr>
            <a:spLocks noGrp="1"/>
          </p:cNvSpPr>
          <p:nvPr>
            <p:ph type="title"/>
          </p:nvPr>
        </p:nvSpPr>
        <p:spPr/>
        <p:txBody>
          <a:bodyPr/>
          <a:lstStyle/>
          <a:p>
            <a:r>
              <a:rPr lang="en-US" dirty="0"/>
              <a:t>Breathalyzer Experiment – Top of the Front Face</a:t>
            </a:r>
          </a:p>
        </p:txBody>
      </p:sp>
      <p:sp>
        <p:nvSpPr>
          <p:cNvPr id="5" name="Content Placeholder 4">
            <a:extLst>
              <a:ext uri="{FF2B5EF4-FFF2-40B4-BE49-F238E27FC236}">
                <a16:creationId xmlns:a16="http://schemas.microsoft.com/office/drawing/2014/main" id="{0D674F08-3701-D177-7306-02A778118F34}"/>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9974CBB2-98C3-7709-5A9C-B7982F5D1675}"/>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B0F7F54B-759A-249D-AEE7-7F6FC3587A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4"/>
          </a:xfrm>
          <a:prstGeom prst="rect">
            <a:avLst/>
          </a:prstGeom>
          <a:ln>
            <a:solidFill>
              <a:schemeClr val="tx2"/>
            </a:solidFill>
          </a:ln>
        </p:spPr>
      </p:pic>
      <p:pic>
        <p:nvPicPr>
          <p:cNvPr id="8" name="Picture 7">
            <a:extLst>
              <a:ext uri="{FF2B5EF4-FFF2-40B4-BE49-F238E27FC236}">
                <a16:creationId xmlns:a16="http://schemas.microsoft.com/office/drawing/2014/main" id="{FD7E9D7C-49D2-ECF2-3CAF-18DD49F284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9243" y="1942351"/>
            <a:ext cx="6660440"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23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83FEA-D040-1FAA-764C-B3B7A5EB2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B1D79-C3C1-49B7-95DF-E56861C5DE09}"/>
              </a:ext>
            </a:extLst>
          </p:cNvPr>
          <p:cNvSpPr>
            <a:spLocks noGrp="1"/>
          </p:cNvSpPr>
          <p:nvPr>
            <p:ph type="title"/>
          </p:nvPr>
        </p:nvSpPr>
        <p:spPr/>
        <p:txBody>
          <a:bodyPr/>
          <a:lstStyle/>
          <a:p>
            <a:r>
              <a:rPr lang="en-US" dirty="0"/>
              <a:t>Breathalyzer Experiment – Top of the Back Face</a:t>
            </a:r>
          </a:p>
        </p:txBody>
      </p:sp>
      <p:sp>
        <p:nvSpPr>
          <p:cNvPr id="5" name="Content Placeholder 4">
            <a:extLst>
              <a:ext uri="{FF2B5EF4-FFF2-40B4-BE49-F238E27FC236}">
                <a16:creationId xmlns:a16="http://schemas.microsoft.com/office/drawing/2014/main" id="{8000F73E-D62C-16B0-6CCC-FAC83F0BCC8F}"/>
              </a:ext>
            </a:extLst>
          </p:cNvPr>
          <p:cNvSpPr>
            <a:spLocks noGrp="1"/>
          </p:cNvSpPr>
          <p:nvPr>
            <p:ph idx="1"/>
          </p:nvPr>
        </p:nvSpPr>
        <p:spPr>
          <a:xfrm>
            <a:off x="1104900" y="1600200"/>
            <a:ext cx="1727947" cy="342153"/>
          </a:xfrm>
        </p:spPr>
        <p:txBody>
          <a:bodyPr>
            <a:normAutofit lnSpcReduction="10000"/>
          </a:bodyPr>
          <a:lstStyle/>
          <a:p>
            <a:pPr marL="0" indent="0">
              <a:buNone/>
            </a:pPr>
            <a:r>
              <a:rPr lang="en-US" dirty="0"/>
              <a:t>Blow Location</a:t>
            </a:r>
          </a:p>
        </p:txBody>
      </p:sp>
      <p:sp>
        <p:nvSpPr>
          <p:cNvPr id="3" name="Content Placeholder 4">
            <a:extLst>
              <a:ext uri="{FF2B5EF4-FFF2-40B4-BE49-F238E27FC236}">
                <a16:creationId xmlns:a16="http://schemas.microsoft.com/office/drawing/2014/main" id="{C0A2977A-8CE2-D369-9B5F-894019C9BEA0}"/>
              </a:ext>
            </a:extLst>
          </p:cNvPr>
          <p:cNvSpPr txBox="1">
            <a:spLocks/>
          </p:cNvSpPr>
          <p:nvPr/>
        </p:nvSpPr>
        <p:spPr>
          <a:xfrm>
            <a:off x="4467866" y="1600198"/>
            <a:ext cx="1727947" cy="342153"/>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dirty="0"/>
              <a:t>Results</a:t>
            </a:r>
          </a:p>
        </p:txBody>
      </p:sp>
      <p:pic>
        <p:nvPicPr>
          <p:cNvPr id="6" name="Picture 5">
            <a:extLst>
              <a:ext uri="{FF2B5EF4-FFF2-40B4-BE49-F238E27FC236}">
                <a16:creationId xmlns:a16="http://schemas.microsoft.com/office/drawing/2014/main" id="{BCF618F1-97D6-651F-4CA2-B10F853A35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42351"/>
            <a:ext cx="3094488" cy="4125984"/>
          </a:xfrm>
          <a:prstGeom prst="rect">
            <a:avLst/>
          </a:prstGeom>
          <a:ln>
            <a:solidFill>
              <a:schemeClr val="tx2"/>
            </a:solidFill>
          </a:ln>
        </p:spPr>
      </p:pic>
      <p:pic>
        <p:nvPicPr>
          <p:cNvPr id="8" name="Picture 7">
            <a:extLst>
              <a:ext uri="{FF2B5EF4-FFF2-40B4-BE49-F238E27FC236}">
                <a16:creationId xmlns:a16="http://schemas.microsoft.com/office/drawing/2014/main" id="{EF44E3FE-A4D4-76B9-88E4-15EA51FD97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8008" y="1942351"/>
            <a:ext cx="6662908" cy="4125985"/>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064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50AB-B11F-8AE6-5463-A481628A7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3F082-60BE-9B1E-D1B2-0040A2BE1A62}"/>
              </a:ext>
            </a:extLst>
          </p:cNvPr>
          <p:cNvSpPr>
            <a:spLocks noGrp="1"/>
          </p:cNvSpPr>
          <p:nvPr>
            <p:ph type="title"/>
          </p:nvPr>
        </p:nvSpPr>
        <p:spPr/>
        <p:txBody>
          <a:bodyPr/>
          <a:lstStyle/>
          <a:p>
            <a:r>
              <a:rPr lang="en-US" dirty="0"/>
              <a:t>Breathalyzer Experiment – Takeaways</a:t>
            </a:r>
          </a:p>
        </p:txBody>
      </p:sp>
      <p:sp>
        <p:nvSpPr>
          <p:cNvPr id="3" name="Content Placeholder 2">
            <a:extLst>
              <a:ext uri="{FF2B5EF4-FFF2-40B4-BE49-F238E27FC236}">
                <a16:creationId xmlns:a16="http://schemas.microsoft.com/office/drawing/2014/main" id="{A3DB26FE-A448-2564-E794-6BF81945F24E}"/>
              </a:ext>
            </a:extLst>
          </p:cNvPr>
          <p:cNvSpPr>
            <a:spLocks noGrp="1"/>
          </p:cNvSpPr>
          <p:nvPr>
            <p:ph idx="1"/>
          </p:nvPr>
        </p:nvSpPr>
        <p:spPr/>
        <p:txBody>
          <a:bodyPr/>
          <a:lstStyle/>
          <a:p>
            <a:pPr marL="0" indent="0">
              <a:buNone/>
            </a:pPr>
            <a:r>
              <a:rPr lang="en-US" b="1" u="sng" dirty="0"/>
              <a:t>Takeaways</a:t>
            </a:r>
          </a:p>
          <a:p>
            <a:r>
              <a:rPr lang="en-US" dirty="0"/>
              <a:t>The barometer sensor can detect the subject’s blows at all the specified locations.</a:t>
            </a:r>
          </a:p>
          <a:p>
            <a:r>
              <a:rPr lang="en-US" dirty="0"/>
              <a:t>The most significant results were produced when the subject was instructed to blow towards the bottom of the device, suggesting the barometer within the Google Pixel 4a is located in that area.</a:t>
            </a:r>
          </a:p>
          <a:p>
            <a:r>
              <a:rPr lang="en-US" dirty="0"/>
              <a:t>The pressure values dropped when the subject blew over the device instead of increasing like initially expected. This is likely due to the venturi effect causing the pressure near the barometer sensor to drop.</a:t>
            </a:r>
          </a:p>
        </p:txBody>
      </p:sp>
    </p:spTree>
    <p:extLst>
      <p:ext uri="{BB962C8B-B14F-4D97-AF65-F5344CB8AC3E}">
        <p14:creationId xmlns:p14="http://schemas.microsoft.com/office/powerpoint/2010/main" val="54544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Barometer Interface Application</a:t>
            </a:r>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28A4-5997-52BC-1432-0C13F0539A28}"/>
              </a:ext>
            </a:extLst>
          </p:cNvPr>
          <p:cNvSpPr>
            <a:spLocks noGrp="1"/>
          </p:cNvSpPr>
          <p:nvPr>
            <p:ph type="title"/>
          </p:nvPr>
        </p:nvSpPr>
        <p:spPr>
          <a:xfrm>
            <a:off x="1104900" y="76200"/>
            <a:ext cx="9980682" cy="1096962"/>
          </a:xfrm>
        </p:spPr>
        <p:txBody>
          <a:bodyPr anchor="b">
            <a:normAutofit/>
          </a:bodyPr>
          <a:lstStyle/>
          <a:p>
            <a:r>
              <a:rPr lang="en-US" sz="2800" dirty="0"/>
              <a:t>Barometer Interface Application</a:t>
            </a:r>
          </a:p>
        </p:txBody>
      </p:sp>
      <p:sp>
        <p:nvSpPr>
          <p:cNvPr id="10" name="Text Placeholder 2">
            <a:extLst>
              <a:ext uri="{FF2B5EF4-FFF2-40B4-BE49-F238E27FC236}">
                <a16:creationId xmlns:a16="http://schemas.microsoft.com/office/drawing/2014/main" id="{4DFD34F3-38FE-B75D-AAFA-E6B98842F810}"/>
              </a:ext>
            </a:extLst>
          </p:cNvPr>
          <p:cNvSpPr>
            <a:spLocks noGrp="1"/>
          </p:cNvSpPr>
          <p:nvPr>
            <p:ph type="body" sz="half" idx="2"/>
          </p:nvPr>
        </p:nvSpPr>
        <p:spPr>
          <a:xfrm>
            <a:off x="1104900" y="1600200"/>
            <a:ext cx="7344440" cy="4909410"/>
          </a:xfrm>
        </p:spPr>
        <p:txBody>
          <a:bodyPr>
            <a:normAutofit/>
          </a:bodyPr>
          <a:lstStyle/>
          <a:p>
            <a:r>
              <a:rPr lang="en-US" dirty="0"/>
              <a:t>The experimental results demonstrate that the most practical approach to support mobile interaction using the barometer is to use it as a button-style input device. Treating a single blow as a simulated button press allows users to interact with mobile devices using just the pressure built up in their lungs.  </a:t>
            </a:r>
          </a:p>
          <a:p>
            <a:endParaRPr lang="en-US" dirty="0"/>
          </a:p>
          <a:p>
            <a:r>
              <a:rPr lang="en-US" dirty="0"/>
              <a:t>To test the practicality of this approach an Android application was written to simulate the front page of the website Reddit.com. The app uses </a:t>
            </a:r>
            <a:r>
              <a:rPr lang="en-US" dirty="0" err="1"/>
              <a:t>Reddit.com’s</a:t>
            </a:r>
            <a:r>
              <a:rPr lang="en-US" dirty="0"/>
              <a:t> API to request the first 100 posts and displays them in a scrollable list.</a:t>
            </a:r>
          </a:p>
          <a:p>
            <a:endParaRPr lang="en-US" dirty="0"/>
          </a:p>
          <a:p>
            <a:r>
              <a:rPr lang="en-US" dirty="0"/>
              <a:t>In a fixed position in the center of the screen, there is a red cursor that is used to determine the post with which to interact. The app includes a button at the bottom of the screen for testing purposes, which can be used to simulate blowing on the barometer.</a:t>
            </a:r>
          </a:p>
        </p:txBody>
      </p:sp>
      <p:pic>
        <p:nvPicPr>
          <p:cNvPr id="5" name="Content Placeholder 4" descr="A screenshot of a math test&#10;&#10;Description automatically generated">
            <a:extLst>
              <a:ext uri="{FF2B5EF4-FFF2-40B4-BE49-F238E27FC236}">
                <a16:creationId xmlns:a16="http://schemas.microsoft.com/office/drawing/2014/main" id="{815540F9-7955-A258-8FE7-D0AC913C96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4521" y="1600200"/>
            <a:ext cx="2381061" cy="4909410"/>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75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41BC-0AB4-B834-CAFD-4AF1D8E1081F}"/>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57E02E7-3AB0-8CE3-042C-A7DD35E60DAF}"/>
              </a:ext>
            </a:extLst>
          </p:cNvPr>
          <p:cNvSpPr>
            <a:spLocks noGrp="1"/>
          </p:cNvSpPr>
          <p:nvPr>
            <p:ph idx="1"/>
          </p:nvPr>
        </p:nvSpPr>
        <p:spPr>
          <a:xfrm>
            <a:off x="1104900" y="1600199"/>
            <a:ext cx="9982200" cy="5181601"/>
          </a:xfrm>
        </p:spPr>
        <p:txBody>
          <a:bodyPr>
            <a:normAutofit/>
          </a:bodyPr>
          <a:lstStyle/>
          <a:p>
            <a:r>
              <a:rPr lang="en-US" dirty="0"/>
              <a:t>Tongue Gesture Sensing 			[Maag, et al. ICPADS 2017]</a:t>
            </a:r>
          </a:p>
          <a:p>
            <a:r>
              <a:rPr lang="en-US" dirty="0"/>
              <a:t>Real-Time Fall Detection 			[Chen, et al. ICIEA 2012] </a:t>
            </a:r>
          </a:p>
          <a:p>
            <a:r>
              <a:rPr lang="en-US" dirty="0"/>
              <a:t>In Ground Effect Terrain Detection 		[Nakanishi, et al. IEEE ISSSRR 2011]</a:t>
            </a:r>
          </a:p>
          <a:p>
            <a:r>
              <a:rPr lang="en-US" dirty="0"/>
              <a:t>Human Activity Recognition 			[Xie, et al. INTERTIAL 2018]</a:t>
            </a:r>
          </a:p>
          <a:p>
            <a:r>
              <a:rPr lang="en-US" dirty="0"/>
              <a:t>Monitoring Building Door Events 		[Wu, et al. </a:t>
            </a:r>
            <a:r>
              <a:rPr lang="en-US" dirty="0" err="1"/>
              <a:t>UbiComp</a:t>
            </a:r>
            <a:r>
              <a:rPr lang="en-US" dirty="0"/>
              <a:t> 2018]</a:t>
            </a:r>
          </a:p>
          <a:p>
            <a:r>
              <a:rPr lang="en-US" dirty="0"/>
              <a:t>On-Screen Pressure Assisted Authentication 	[Yao, et al. IEEE IoT Journal 10 2022]</a:t>
            </a:r>
          </a:p>
          <a:p>
            <a:r>
              <a:rPr lang="en-US" dirty="0"/>
              <a:t>Location Finding 				[</a:t>
            </a:r>
            <a:r>
              <a:rPr lang="en-US" dirty="0" err="1"/>
              <a:t>Hyuga</a:t>
            </a:r>
            <a:r>
              <a:rPr lang="en-US" dirty="0"/>
              <a:t>, et al. MELT 2015]							[Ye, et al. WCMC 2016]								[Ho, et al. </a:t>
            </a:r>
            <a:r>
              <a:rPr lang="en-US" dirty="0" err="1"/>
              <a:t>MobiCom</a:t>
            </a:r>
            <a:r>
              <a:rPr lang="en-US" dirty="0"/>
              <a:t> 2018]							[Ye, et al. IEEE Access 7 2019]							[</a:t>
            </a:r>
            <a:r>
              <a:rPr lang="en-US" dirty="0" err="1"/>
              <a:t>Ghoreishi</a:t>
            </a:r>
            <a:r>
              <a:rPr lang="en-US" dirty="0"/>
              <a:t>, et al. </a:t>
            </a:r>
            <a:r>
              <a:rPr lang="en-US" dirty="0" err="1"/>
              <a:t>BioCAS</a:t>
            </a:r>
            <a:r>
              <a:rPr lang="en-US" dirty="0"/>
              <a:t> 2023]							[Che et al. IEEE Sensor Letters 2024]</a:t>
            </a:r>
          </a:p>
          <a:p>
            <a:endParaRPr lang="en-US" dirty="0"/>
          </a:p>
        </p:txBody>
      </p:sp>
    </p:spTree>
    <p:extLst>
      <p:ext uri="{BB962C8B-B14F-4D97-AF65-F5344CB8AC3E}">
        <p14:creationId xmlns:p14="http://schemas.microsoft.com/office/powerpoint/2010/main" val="262395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Blowing Language</a:t>
            </a:r>
          </a:p>
        </p:txBody>
      </p:sp>
      <p:sp>
        <p:nvSpPr>
          <p:cNvPr id="4" name="Text Placeholder 3"/>
          <p:cNvSpPr>
            <a:spLocks noGrp="1"/>
          </p:cNvSpPr>
          <p:nvPr>
            <p:ph type="body" sz="half" idx="2"/>
          </p:nvPr>
        </p:nvSpPr>
        <p:spPr>
          <a:xfrm>
            <a:off x="1104900" y="1600200"/>
            <a:ext cx="9980682" cy="4572000"/>
          </a:xfrm>
        </p:spPr>
        <p:txBody>
          <a:bodyPr>
            <a:normAutofit lnSpcReduction="10000"/>
          </a:bodyPr>
          <a:lstStyle/>
          <a:p>
            <a:r>
              <a:rPr lang="en-US" dirty="0"/>
              <a:t>A blowing language was created for input. The blowing language consists of four distinct on-screen actions, using one to four blows in a sequence. The on-screen actions map to the blowing actions in the following way: </a:t>
            </a:r>
          </a:p>
          <a:p>
            <a:pPr marL="342900" indent="-342900">
              <a:buFont typeface="+mj-lt"/>
              <a:buAutoNum type="arabicPeriod"/>
            </a:pPr>
            <a:r>
              <a:rPr lang="en-US" dirty="0"/>
              <a:t>One long continuous blow scrolls the screen for the duration of the blow.</a:t>
            </a:r>
          </a:p>
          <a:p>
            <a:pPr marL="342900" indent="-342900">
              <a:buFont typeface="+mj-lt"/>
              <a:buAutoNum type="arabicPeriod"/>
            </a:pPr>
            <a:r>
              <a:rPr lang="en-US" dirty="0"/>
              <a:t>Two blows within 500 </a:t>
            </a:r>
            <a:r>
              <a:rPr lang="en-US" dirty="0" err="1"/>
              <a:t>ms</a:t>
            </a:r>
            <a:r>
              <a:rPr lang="en-US" dirty="0"/>
              <a:t> of each other switches the direction the screen scrolls. By combining these first two input options the user can scroll up and down on the screen with just blowing.</a:t>
            </a:r>
          </a:p>
          <a:p>
            <a:pPr marL="342900" indent="-342900">
              <a:buFont typeface="+mj-lt"/>
              <a:buAutoNum type="arabicPeriod"/>
            </a:pPr>
            <a:r>
              <a:rPr lang="en-US" dirty="0"/>
              <a:t>Three blows, with each blow being within 500 </a:t>
            </a:r>
            <a:r>
              <a:rPr lang="en-US" dirty="0" err="1"/>
              <a:t>ms</a:t>
            </a:r>
            <a:r>
              <a:rPr lang="en-US" dirty="0"/>
              <a:t> of the previous blow, toggles the upvote button of the post underneath the red cursor. If the upvote button is unselected and grayed out, three blows will select it, turning it red. If the upvote button is red, three blows will deselect it, turning it gray. Regardless of the state of the upvote button, if the downvote button is blue, three blows will deselect it turning it gray.</a:t>
            </a:r>
          </a:p>
          <a:p>
            <a:pPr marL="342900" indent="-342900">
              <a:buFont typeface="+mj-lt"/>
              <a:buAutoNum type="arabicPeriod"/>
            </a:pPr>
            <a:r>
              <a:rPr lang="en-US" dirty="0"/>
              <a:t>Four blows, with each blow being within 500 </a:t>
            </a:r>
            <a:r>
              <a:rPr lang="en-US" dirty="0" err="1"/>
              <a:t>ms</a:t>
            </a:r>
            <a:r>
              <a:rPr lang="en-US" dirty="0"/>
              <a:t> of the previous blow, toggles the downvote button of the post underneath the red cursor. If the downvote button is unselected and grayed out, four blows will select it, turning it blue. If the downvote button is blue, four blows will deselect it, turning it gray. Regardless of the state of the downvote button, if the upvote button is red, four blows will deselect it turning it gray.</a:t>
            </a:r>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E9EE-5362-C814-79AE-EDB182ECEB6B}"/>
              </a:ext>
            </a:extLst>
          </p:cNvPr>
          <p:cNvSpPr>
            <a:spLocks noGrp="1"/>
          </p:cNvSpPr>
          <p:nvPr>
            <p:ph type="title"/>
          </p:nvPr>
        </p:nvSpPr>
        <p:spPr/>
        <p:txBody>
          <a:bodyPr>
            <a:normAutofit/>
          </a:bodyPr>
          <a:lstStyle/>
          <a:p>
            <a:r>
              <a:rPr lang="en-US" sz="2800" dirty="0"/>
              <a:t>Blowing Language Implementation</a:t>
            </a:r>
          </a:p>
        </p:txBody>
      </p:sp>
      <p:sp>
        <p:nvSpPr>
          <p:cNvPr id="3" name="Text Placeholder 2">
            <a:extLst>
              <a:ext uri="{FF2B5EF4-FFF2-40B4-BE49-F238E27FC236}">
                <a16:creationId xmlns:a16="http://schemas.microsoft.com/office/drawing/2014/main" id="{DE1681A0-78CD-BF60-2F4D-1A1B4BCB0A36}"/>
              </a:ext>
            </a:extLst>
          </p:cNvPr>
          <p:cNvSpPr>
            <a:spLocks noGrp="1"/>
          </p:cNvSpPr>
          <p:nvPr>
            <p:ph type="body" sz="half" idx="2"/>
          </p:nvPr>
        </p:nvSpPr>
        <p:spPr>
          <a:xfrm>
            <a:off x="1104900" y="1600200"/>
            <a:ext cx="3701016" cy="4572000"/>
          </a:xfrm>
        </p:spPr>
        <p:txBody>
          <a:bodyPr/>
          <a:lstStyle/>
          <a:p>
            <a:r>
              <a:rPr lang="en-US" b="1" u="sng" dirty="0" err="1">
                <a:latin typeface="Courier New" panose="02070309020205020404" pitchFamily="49" charset="0"/>
                <a:cs typeface="Courier New" panose="02070309020205020404" pitchFamily="49" charset="0"/>
              </a:rPr>
              <a:t>MainActivity</a:t>
            </a:r>
            <a:endParaRPr lang="en-US" b="1" u="sng"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onBlowCallback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onReleaseCallback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r>
              <a:rPr lang="en-US" b="1" u="sng" dirty="0" err="1">
                <a:latin typeface="Courier New" panose="02070309020205020404" pitchFamily="49" charset="0"/>
                <a:cs typeface="Courier New" panose="02070309020205020404" pitchFamily="49" charset="0"/>
              </a:rPr>
              <a:t>BlowEventListener</a:t>
            </a:r>
            <a:endParaRPr lang="en-US" b="1" u="sng"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registerOnBlowCallback</a:t>
            </a: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registerOnReleaseCallback</a:t>
            </a:r>
            <a:endParaRPr lang="en-US" dirty="0">
              <a:latin typeface="Courier New" panose="02070309020205020404" pitchFamily="49" charset="0"/>
              <a:cs typeface="Courier New" panose="02070309020205020404" pitchFamily="49" charset="0"/>
            </a:endParaRPr>
          </a:p>
        </p:txBody>
      </p:sp>
      <p:pic>
        <p:nvPicPr>
          <p:cNvPr id="8" name="Picture 7" descr="A screen shot of a computer screen&#10;&#10;Description automatically generated">
            <a:extLst>
              <a:ext uri="{FF2B5EF4-FFF2-40B4-BE49-F238E27FC236}">
                <a16:creationId xmlns:a16="http://schemas.microsoft.com/office/drawing/2014/main" id="{40B7270F-1DB7-9E7B-07AB-F9683390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62" y="1424940"/>
            <a:ext cx="6065520" cy="4922520"/>
          </a:xfrm>
          <a:prstGeom prst="rect">
            <a:avLst/>
          </a:prstGeom>
        </p:spPr>
      </p:pic>
    </p:spTree>
    <p:extLst>
      <p:ext uri="{BB962C8B-B14F-4D97-AF65-F5344CB8AC3E}">
        <p14:creationId xmlns:p14="http://schemas.microsoft.com/office/powerpoint/2010/main" val="11867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1F0A-7FDD-8F16-E729-B476CF458F14}"/>
              </a:ext>
            </a:extLst>
          </p:cNvPr>
          <p:cNvSpPr>
            <a:spLocks noGrp="1"/>
          </p:cNvSpPr>
          <p:nvPr>
            <p:ph type="title"/>
          </p:nvPr>
        </p:nvSpPr>
        <p:spPr/>
        <p:txBody>
          <a:bodyPr>
            <a:normAutofit/>
          </a:bodyPr>
          <a:lstStyle/>
          <a:p>
            <a:r>
              <a:rPr lang="en-US" sz="2800" dirty="0"/>
              <a:t>Blowing Language Implementation</a:t>
            </a:r>
          </a:p>
        </p:txBody>
      </p:sp>
      <p:pic>
        <p:nvPicPr>
          <p:cNvPr id="6" name="Picture 5" descr="A computer screen with text and numbers&#10;&#10;Description automatically generated">
            <a:extLst>
              <a:ext uri="{FF2B5EF4-FFF2-40B4-BE49-F238E27FC236}">
                <a16:creationId xmlns:a16="http://schemas.microsoft.com/office/drawing/2014/main" id="{ED63DD60-6F8A-2306-43EF-B0BC5A9F6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16652"/>
            <a:ext cx="9975782" cy="2624696"/>
          </a:xfrm>
          <a:prstGeom prst="rect">
            <a:avLst/>
          </a:prstGeom>
        </p:spPr>
      </p:pic>
    </p:spTree>
    <p:extLst>
      <p:ext uri="{BB962C8B-B14F-4D97-AF65-F5344CB8AC3E}">
        <p14:creationId xmlns:p14="http://schemas.microsoft.com/office/powerpoint/2010/main" val="179555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9980682" cy="1096962"/>
          </a:xfrm>
        </p:spPr>
        <p:txBody>
          <a:bodyPr anchor="b">
            <a:normAutofit/>
          </a:bodyPr>
          <a:lstStyle/>
          <a:p>
            <a:r>
              <a:rPr lang="en-US" sz="2800" dirty="0"/>
              <a:t>Detecting Blows Using a Slope Threshold</a:t>
            </a:r>
          </a:p>
        </p:txBody>
      </p:sp>
      <p:sp>
        <p:nvSpPr>
          <p:cNvPr id="13" name="Text Placeholder 2">
            <a:extLst>
              <a:ext uri="{FF2B5EF4-FFF2-40B4-BE49-F238E27FC236}">
                <a16:creationId xmlns:a16="http://schemas.microsoft.com/office/drawing/2014/main" id="{C0568FD0-5106-AC66-DFB8-FC1C450DF0FE}"/>
              </a:ext>
            </a:extLst>
          </p:cNvPr>
          <p:cNvSpPr>
            <a:spLocks noGrp="1"/>
          </p:cNvSpPr>
          <p:nvPr>
            <p:ph type="body" sz="half" idx="2"/>
          </p:nvPr>
        </p:nvSpPr>
        <p:spPr>
          <a:xfrm>
            <a:off x="1104900" y="1600200"/>
            <a:ext cx="3396996" cy="4572000"/>
          </a:xfrm>
        </p:spPr>
        <p:txBody>
          <a:bodyPr/>
          <a:lstStyle/>
          <a:p>
            <a:r>
              <a:rPr lang="en-US" b="1" u="sng" dirty="0"/>
              <a:t>Methodology</a:t>
            </a:r>
          </a:p>
          <a:p>
            <a:pPr marL="285750" indent="-285750">
              <a:buFont typeface="Arial" panose="020B0604020202020204" pitchFamily="34" charset="0"/>
              <a:buChar char="•"/>
            </a:pPr>
            <a:r>
              <a:rPr lang="en-US" dirty="0"/>
              <a:t>Calculate slope between the data point last measured and the current data point.</a:t>
            </a:r>
          </a:p>
          <a:p>
            <a:pPr marL="285750" indent="-285750">
              <a:buFont typeface="Arial" panose="020B0604020202020204" pitchFamily="34" charset="0"/>
              <a:buChar char="•"/>
            </a:pPr>
            <a:r>
              <a:rPr lang="en-US" dirty="0"/>
              <a:t>If the absolute value of the slope is above the specified threshold, </a:t>
            </a:r>
            <a:r>
              <a:rPr lang="en-US" sz="1800" dirty="0">
                <a:effectLst/>
                <a:latin typeface="Times New Roman" panose="02020603050405020304" pitchFamily="18" charset="0"/>
                <a:ea typeface="Aptos" panose="020B0004020202020204" pitchFamily="34" charset="0"/>
              </a:rPr>
              <a:t>1.5x10^-9,</a:t>
            </a:r>
            <a:r>
              <a:rPr lang="en-US" dirty="0"/>
              <a:t> consider the current data point an outlier and part of a blow.</a:t>
            </a:r>
          </a:p>
          <a:p>
            <a:pPr marL="285750" indent="-285750">
              <a:buFont typeface="Arial" panose="020B0604020202020204" pitchFamily="34" charset="0"/>
              <a:buChar char="•"/>
            </a:pPr>
            <a:r>
              <a:rPr lang="en-US" dirty="0"/>
              <a:t>Three outlier data points within a 450 </a:t>
            </a:r>
            <a:r>
              <a:rPr lang="en-US" dirty="0" err="1"/>
              <a:t>ms</a:t>
            </a:r>
            <a:r>
              <a:rPr lang="en-US" dirty="0"/>
              <a:t> time window trigger a blow event.</a:t>
            </a:r>
          </a:p>
        </p:txBody>
      </p:sp>
      <p:pic>
        <p:nvPicPr>
          <p:cNvPr id="12" name="Picture 11" descr="A diagram of a graph&#10;&#10;Description automatically generated">
            <a:extLst>
              <a:ext uri="{FF2B5EF4-FFF2-40B4-BE49-F238E27FC236}">
                <a16:creationId xmlns:a16="http://schemas.microsoft.com/office/drawing/2014/main" id="{E3D777F2-C914-802F-30C0-116CDA640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592" y="1600200"/>
            <a:ext cx="6415990" cy="39729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Threshold Implementation</a:t>
            </a:r>
          </a:p>
        </p:txBody>
      </p:sp>
      <p:pic>
        <p:nvPicPr>
          <p:cNvPr id="6" name="Picture 5" descr="A computer screen shot of a program code&#10;&#10;Description automatically generated">
            <a:extLst>
              <a:ext uri="{FF2B5EF4-FFF2-40B4-BE49-F238E27FC236}">
                <a16:creationId xmlns:a16="http://schemas.microsoft.com/office/drawing/2014/main" id="{56BB3359-EBA8-9A8B-C286-69D8BD1A7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100" y="1404179"/>
            <a:ext cx="6929799" cy="5377621"/>
          </a:xfrm>
          <a:prstGeom prst="rect">
            <a:avLst/>
          </a:prstGeom>
        </p:spPr>
      </p:pic>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46A04-5F17-D9DF-2ABD-2EF05A28D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29F4D-297B-145D-5903-244883206D67}"/>
              </a:ext>
            </a:extLst>
          </p:cNvPr>
          <p:cNvSpPr>
            <a:spLocks noGrp="1"/>
          </p:cNvSpPr>
          <p:nvPr>
            <p:ph type="title"/>
          </p:nvPr>
        </p:nvSpPr>
        <p:spPr/>
        <p:txBody>
          <a:bodyPr/>
          <a:lstStyle/>
          <a:p>
            <a:r>
              <a:rPr lang="en-US" dirty="0"/>
              <a:t>Slope Threshold Evaluation – Script 1 Results</a:t>
            </a:r>
          </a:p>
        </p:txBody>
      </p:sp>
      <p:pic>
        <p:nvPicPr>
          <p:cNvPr id="4" name="Picture 3">
            <a:extLst>
              <a:ext uri="{FF2B5EF4-FFF2-40B4-BE49-F238E27FC236}">
                <a16:creationId xmlns:a16="http://schemas.microsoft.com/office/drawing/2014/main" id="{0B012821-D23F-047C-3351-652E653651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71EB06A2-86ED-43EC-AE8C-86C4BE243EED}"/>
              </a:ext>
            </a:extLst>
          </p:cNvPr>
          <p:cNvSpPr txBox="1"/>
          <p:nvPr/>
        </p:nvSpPr>
        <p:spPr>
          <a:xfrm>
            <a:off x="1104900" y="1479460"/>
            <a:ext cx="3652371" cy="3139321"/>
          </a:xfrm>
          <a:prstGeom prst="rect">
            <a:avLst/>
          </a:prstGeom>
          <a:noFill/>
        </p:spPr>
        <p:txBody>
          <a:bodyPr wrap="square" rtlCol="0">
            <a:spAutoFit/>
          </a:bodyPr>
          <a:lstStyle/>
          <a:p>
            <a:r>
              <a:rPr lang="en-US" b="1" u="sng" dirty="0"/>
              <a:t>Script 1</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three posts.</a:t>
            </a:r>
          </a:p>
          <a:p>
            <a:pPr marL="342900" indent="-342900">
              <a:buFont typeface="+mj-lt"/>
              <a:buAutoNum type="arabicPeriod"/>
            </a:pPr>
            <a:r>
              <a:rPr lang="en-US" kern="100" dirty="0">
                <a:cs typeface="Times New Roman" panose="02020603050405020304" pitchFamily="18" charset="0"/>
              </a:rPr>
              <a:t>Switch the scroll direction.</a:t>
            </a:r>
          </a:p>
          <a:p>
            <a:pPr marL="342900" indent="-342900">
              <a:buFont typeface="+mj-lt"/>
              <a:buAutoNum type="arabicPeriod"/>
            </a:pPr>
            <a:r>
              <a:rPr lang="en-US" kern="100" dirty="0">
                <a:cs typeface="Times New Roman" panose="02020603050405020304" pitchFamily="18" charset="0"/>
              </a:rPr>
              <a:t>Scroll the screen up three posts.</a:t>
            </a:r>
          </a:p>
          <a:p>
            <a:pPr marL="342900" indent="-342900">
              <a:buFont typeface="+mj-lt"/>
              <a:buAutoNum type="arabicPeriod"/>
            </a:pPr>
            <a:r>
              <a:rPr lang="en-US" kern="100" dirty="0">
                <a:cs typeface="Times New Roman" panose="02020603050405020304" pitchFamily="18" charset="0"/>
              </a:rPr>
              <a:t>Upvote the post under the cursor.</a:t>
            </a:r>
          </a:p>
          <a:p>
            <a:pPr marL="342900" indent="-342900">
              <a:buFont typeface="+mj-lt"/>
              <a:buAutoNum type="arabicPeriod"/>
            </a:pPr>
            <a:r>
              <a:rPr lang="en-US" kern="100" dirty="0">
                <a:cs typeface="Times New Roman" panose="02020603050405020304" pitchFamily="18" charset="0"/>
              </a:rPr>
              <a:t>Downvote the post under the cursor.</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21988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D1A34-7811-ACFD-3F5F-09FC69D79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FF1A5-05F8-76CB-FA14-F9500F2302B9}"/>
              </a:ext>
            </a:extLst>
          </p:cNvPr>
          <p:cNvSpPr>
            <a:spLocks noGrp="1"/>
          </p:cNvSpPr>
          <p:nvPr>
            <p:ph type="title"/>
          </p:nvPr>
        </p:nvSpPr>
        <p:spPr/>
        <p:txBody>
          <a:bodyPr/>
          <a:lstStyle/>
          <a:p>
            <a:r>
              <a:rPr lang="en-US" dirty="0"/>
              <a:t>Slope Threshold Evaluation – Script 2 Results</a:t>
            </a:r>
          </a:p>
        </p:txBody>
      </p:sp>
      <p:pic>
        <p:nvPicPr>
          <p:cNvPr id="4" name="Picture 3">
            <a:extLst>
              <a:ext uri="{FF2B5EF4-FFF2-40B4-BE49-F238E27FC236}">
                <a16:creationId xmlns:a16="http://schemas.microsoft.com/office/drawing/2014/main" id="{1CB40961-7ACE-F9CB-B710-734A659671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096A5062-B13D-FF81-E247-3113A1DB6E3F}"/>
              </a:ext>
            </a:extLst>
          </p:cNvPr>
          <p:cNvSpPr txBox="1"/>
          <p:nvPr/>
        </p:nvSpPr>
        <p:spPr>
          <a:xfrm>
            <a:off x="1104900" y="1479460"/>
            <a:ext cx="3652371" cy="3416320"/>
          </a:xfrm>
          <a:prstGeom prst="rect">
            <a:avLst/>
          </a:prstGeom>
          <a:noFill/>
        </p:spPr>
        <p:txBody>
          <a:bodyPr wrap="square" rtlCol="0">
            <a:spAutoFit/>
          </a:bodyPr>
          <a:lstStyle/>
          <a:p>
            <a:r>
              <a:rPr lang="en-US" b="1" u="sng" dirty="0"/>
              <a:t>Script 2</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down six posts.</a:t>
            </a:r>
          </a:p>
          <a:p>
            <a:pPr marL="342900" indent="-342900">
              <a:buFont typeface="+mj-lt"/>
              <a:buAutoNum type="arabicPeriod"/>
            </a:pPr>
            <a:r>
              <a:rPr lang="en-US" dirty="0"/>
              <a:t>Switch the scroll direction.</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Downvote the post under the cursor.</a:t>
            </a:r>
          </a:p>
        </p:txBody>
      </p:sp>
    </p:spTree>
    <p:extLst>
      <p:ext uri="{BB962C8B-B14F-4D97-AF65-F5344CB8AC3E}">
        <p14:creationId xmlns:p14="http://schemas.microsoft.com/office/powerpoint/2010/main" val="363739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0673B-A85A-89C3-0996-FC8D6E428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56B53-2DE5-8F17-50CD-1CF41BD8451D}"/>
              </a:ext>
            </a:extLst>
          </p:cNvPr>
          <p:cNvSpPr>
            <a:spLocks noGrp="1"/>
          </p:cNvSpPr>
          <p:nvPr>
            <p:ph type="title"/>
          </p:nvPr>
        </p:nvSpPr>
        <p:spPr/>
        <p:txBody>
          <a:bodyPr/>
          <a:lstStyle/>
          <a:p>
            <a:r>
              <a:rPr lang="en-US" dirty="0"/>
              <a:t>Slope Threshold Evaluation – Script 3 Results</a:t>
            </a:r>
          </a:p>
        </p:txBody>
      </p:sp>
      <p:pic>
        <p:nvPicPr>
          <p:cNvPr id="4" name="Picture 3">
            <a:extLst>
              <a:ext uri="{FF2B5EF4-FFF2-40B4-BE49-F238E27FC236}">
                <a16:creationId xmlns:a16="http://schemas.microsoft.com/office/drawing/2014/main" id="{773873AD-3A5A-0212-B174-5221A0CFD5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73CF20A7-7591-875F-1597-0CBD8231CECF}"/>
              </a:ext>
            </a:extLst>
          </p:cNvPr>
          <p:cNvSpPr txBox="1"/>
          <p:nvPr/>
        </p:nvSpPr>
        <p:spPr>
          <a:xfrm>
            <a:off x="1104900" y="1479460"/>
            <a:ext cx="3652371" cy="5632311"/>
          </a:xfrm>
          <a:prstGeom prst="rect">
            <a:avLst/>
          </a:prstGeom>
          <a:noFill/>
        </p:spPr>
        <p:txBody>
          <a:bodyPr wrap="square" rtlCol="0">
            <a:spAutoFit/>
          </a:bodyPr>
          <a:lstStyle/>
          <a:p>
            <a:r>
              <a:rPr lang="en-US" b="1" u="sng" dirty="0"/>
              <a:t>Script 3</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two posts.</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down two posts.</a:t>
            </a:r>
          </a:p>
          <a:p>
            <a:pPr marL="342900" indent="-342900">
              <a:buFont typeface="+mj-lt"/>
              <a:buAutoNum type="arabicPeriod"/>
            </a:pPr>
            <a:r>
              <a:rPr lang="en-US" dirty="0"/>
              <a:t>Switch the scroll direction.</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Upvote the post under the cursor.</a:t>
            </a:r>
          </a:p>
          <a:p>
            <a:pPr marL="342900" indent="-342900">
              <a:buFont typeface="+mj-lt"/>
              <a:buAutoNum type="arabicPeriod"/>
            </a:pPr>
            <a:r>
              <a:rPr lang="en-US" dirty="0"/>
              <a:t>Switch the scroll direction.</a:t>
            </a:r>
          </a:p>
          <a:p>
            <a:pPr marL="342900" indent="-342900">
              <a:buFont typeface="+mj-lt"/>
              <a:buAutoNum type="arabicPeriod"/>
            </a:pPr>
            <a:r>
              <a:rPr lang="en-US" dirty="0"/>
              <a:t>Scroll the screen down one post.</a:t>
            </a:r>
          </a:p>
          <a:p>
            <a:pPr marL="342900" indent="-342900">
              <a:buFont typeface="+mj-lt"/>
              <a:buAutoNum type="arabicPeriod"/>
            </a:pPr>
            <a:r>
              <a:rPr lang="en-US" dirty="0"/>
              <a:t>Upvote the post under the cursor.</a:t>
            </a:r>
          </a:p>
          <a:p>
            <a:pPr marL="342900" indent="-342900">
              <a:buFont typeface="+mj-lt"/>
              <a:buAutoNum type="arabicPeriod"/>
            </a:pPr>
            <a:endParaRPr lang="en-US" dirty="0"/>
          </a:p>
        </p:txBody>
      </p:sp>
    </p:spTree>
    <p:extLst>
      <p:ext uri="{BB962C8B-B14F-4D97-AF65-F5344CB8AC3E}">
        <p14:creationId xmlns:p14="http://schemas.microsoft.com/office/powerpoint/2010/main" val="45068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8577-2779-DA1C-6514-16CA9B592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DF117-CC9E-9BB9-0465-6042D069D13C}"/>
              </a:ext>
            </a:extLst>
          </p:cNvPr>
          <p:cNvSpPr>
            <a:spLocks noGrp="1"/>
          </p:cNvSpPr>
          <p:nvPr>
            <p:ph type="title"/>
          </p:nvPr>
        </p:nvSpPr>
        <p:spPr/>
        <p:txBody>
          <a:bodyPr/>
          <a:lstStyle/>
          <a:p>
            <a:r>
              <a:rPr lang="en-US" dirty="0"/>
              <a:t>Slope Threshold Evaluation – Total Sum of All 3 Scripts</a:t>
            </a:r>
          </a:p>
        </p:txBody>
      </p:sp>
      <p:pic>
        <p:nvPicPr>
          <p:cNvPr id="4" name="Picture 3" descr="A screenshot of a graph&#10;&#10;Description automatically generated">
            <a:extLst>
              <a:ext uri="{FF2B5EF4-FFF2-40B4-BE49-F238E27FC236}">
                <a16:creationId xmlns:a16="http://schemas.microsoft.com/office/drawing/2014/main" id="{12624255-556E-B2CD-32BD-AA36C65B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278" y="1497390"/>
            <a:ext cx="6267926" cy="5119604"/>
          </a:xfrm>
          <a:prstGeom prst="rect">
            <a:avLst/>
          </a:prstGeom>
        </p:spPr>
      </p:pic>
    </p:spTree>
    <p:extLst>
      <p:ext uri="{BB962C8B-B14F-4D97-AF65-F5344CB8AC3E}">
        <p14:creationId xmlns:p14="http://schemas.microsoft.com/office/powerpoint/2010/main" val="79265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11436-8F22-D9B8-DE19-2E82AFCAD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896A3-A9C8-071E-E139-9D47D5CD133D}"/>
              </a:ext>
            </a:extLst>
          </p:cNvPr>
          <p:cNvSpPr>
            <a:spLocks noGrp="1"/>
          </p:cNvSpPr>
          <p:nvPr>
            <p:ph type="title"/>
          </p:nvPr>
        </p:nvSpPr>
        <p:spPr>
          <a:xfrm>
            <a:off x="1104900" y="76200"/>
            <a:ext cx="9980682" cy="1096962"/>
          </a:xfrm>
        </p:spPr>
        <p:txBody>
          <a:bodyPr anchor="b">
            <a:normAutofit/>
          </a:bodyPr>
          <a:lstStyle/>
          <a:p>
            <a:r>
              <a:rPr lang="en-US" sz="2800" dirty="0"/>
              <a:t>Detecting Blows Using a Pressure Threshold</a:t>
            </a:r>
          </a:p>
        </p:txBody>
      </p:sp>
      <p:sp>
        <p:nvSpPr>
          <p:cNvPr id="13" name="Text Placeholder 2">
            <a:extLst>
              <a:ext uri="{FF2B5EF4-FFF2-40B4-BE49-F238E27FC236}">
                <a16:creationId xmlns:a16="http://schemas.microsoft.com/office/drawing/2014/main" id="{27B12D74-9897-5B30-2E31-FA639CF7D469}"/>
              </a:ext>
            </a:extLst>
          </p:cNvPr>
          <p:cNvSpPr>
            <a:spLocks noGrp="1"/>
          </p:cNvSpPr>
          <p:nvPr>
            <p:ph type="body" sz="half" idx="2"/>
          </p:nvPr>
        </p:nvSpPr>
        <p:spPr>
          <a:xfrm>
            <a:off x="1104900" y="1600200"/>
            <a:ext cx="3396996" cy="4572000"/>
          </a:xfrm>
        </p:spPr>
        <p:txBody>
          <a:bodyPr/>
          <a:lstStyle/>
          <a:p>
            <a:r>
              <a:rPr lang="en-US" b="1" u="sng" dirty="0"/>
              <a:t>Methodology</a:t>
            </a:r>
          </a:p>
          <a:p>
            <a:pPr marL="285750" indent="-285750">
              <a:buFont typeface="Arial" panose="020B0604020202020204" pitchFamily="34" charset="0"/>
              <a:buChar char="•"/>
            </a:pPr>
            <a:r>
              <a:rPr lang="en-US" dirty="0"/>
              <a:t>Use a threshold based on the current pressure value.</a:t>
            </a:r>
          </a:p>
          <a:p>
            <a:pPr marL="285750" indent="-285750">
              <a:buFont typeface="Arial" panose="020B0604020202020204" pitchFamily="34" charset="0"/>
              <a:buChar char="•"/>
            </a:pPr>
            <a:r>
              <a:rPr lang="en-US" dirty="0"/>
              <a:t>If the absolute value of the current pressure value is above the specified threshold consider the current data point an outlier and part of a blow.</a:t>
            </a:r>
          </a:p>
          <a:p>
            <a:pPr marL="285750" indent="-285750">
              <a:buFont typeface="Arial" panose="020B0604020202020204" pitchFamily="34" charset="0"/>
              <a:buChar char="•"/>
            </a:pPr>
            <a:r>
              <a:rPr lang="en-US" dirty="0"/>
              <a:t>Three outlier data points within a 450 </a:t>
            </a:r>
            <a:r>
              <a:rPr lang="en-US" dirty="0" err="1"/>
              <a:t>ms</a:t>
            </a:r>
            <a:r>
              <a:rPr lang="en-US" dirty="0"/>
              <a:t> time window trigger a blow event.</a:t>
            </a:r>
          </a:p>
        </p:txBody>
      </p:sp>
      <p:pic>
        <p:nvPicPr>
          <p:cNvPr id="12" name="Picture 11">
            <a:extLst>
              <a:ext uri="{FF2B5EF4-FFF2-40B4-BE49-F238E27FC236}">
                <a16:creationId xmlns:a16="http://schemas.microsoft.com/office/drawing/2014/main" id="{5C3D5913-2756-5F58-2F48-C23F1F2D71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69592" y="1600200"/>
            <a:ext cx="6415989" cy="39729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397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2B200-CD78-83F0-09C1-A7829C7BD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D1A9B-AC55-D437-6587-376FF717F5B3}"/>
              </a:ext>
            </a:extLst>
          </p:cNvPr>
          <p:cNvSpPr>
            <a:spLocks noGrp="1"/>
          </p:cNvSpPr>
          <p:nvPr>
            <p:ph type="title"/>
          </p:nvPr>
        </p:nvSpPr>
        <p:spPr/>
        <p:txBody>
          <a:bodyPr/>
          <a:lstStyle/>
          <a:p>
            <a:r>
              <a:rPr lang="en-US" dirty="0"/>
              <a:t>Experimentation with Barometer Sensor</a:t>
            </a:r>
          </a:p>
        </p:txBody>
      </p:sp>
    </p:spTree>
    <p:extLst>
      <p:ext uri="{BB962C8B-B14F-4D97-AF65-F5344CB8AC3E}">
        <p14:creationId xmlns:p14="http://schemas.microsoft.com/office/powerpoint/2010/main" val="236938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B7740-5815-7622-70E1-3497D8EFA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09E7C-1EFE-A04B-CC49-A081ABE5E145}"/>
              </a:ext>
            </a:extLst>
          </p:cNvPr>
          <p:cNvSpPr>
            <a:spLocks noGrp="1"/>
          </p:cNvSpPr>
          <p:nvPr>
            <p:ph type="title"/>
          </p:nvPr>
        </p:nvSpPr>
        <p:spPr/>
        <p:txBody>
          <a:bodyPr/>
          <a:lstStyle/>
          <a:p>
            <a:r>
              <a:rPr lang="en-US" dirty="0"/>
              <a:t>Pressure Threshold High-Pass Filter</a:t>
            </a:r>
          </a:p>
        </p:txBody>
      </p:sp>
      <p:pic>
        <p:nvPicPr>
          <p:cNvPr id="4" name="Picture 3" descr="A blue line with white text&#10;&#10;Description automatically generated">
            <a:extLst>
              <a:ext uri="{FF2B5EF4-FFF2-40B4-BE49-F238E27FC236}">
                <a16:creationId xmlns:a16="http://schemas.microsoft.com/office/drawing/2014/main" id="{412DEF44-DB8C-9869-D34B-8009EC7E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157" y="3427305"/>
            <a:ext cx="4810071" cy="2956034"/>
          </a:xfrm>
          <a:prstGeom prst="rect">
            <a:avLst/>
          </a:prstGeom>
          <a:ln>
            <a:solidFill>
              <a:schemeClr val="tx2"/>
            </a:solidFill>
          </a:ln>
        </p:spPr>
      </p:pic>
      <p:pic>
        <p:nvPicPr>
          <p:cNvPr id="6" name="Picture 5">
            <a:extLst>
              <a:ext uri="{FF2B5EF4-FFF2-40B4-BE49-F238E27FC236}">
                <a16:creationId xmlns:a16="http://schemas.microsoft.com/office/drawing/2014/main" id="{2AD37123-709C-DE98-F0CE-D0DF258341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07627" y="3427305"/>
            <a:ext cx="4655323" cy="2954339"/>
          </a:xfrm>
          <a:prstGeom prst="rect">
            <a:avLst/>
          </a:prstGeom>
          <a:ln>
            <a:solidFill>
              <a:schemeClr val="tx2"/>
            </a:solidFill>
          </a:ln>
        </p:spPr>
      </p:pic>
      <p:sp>
        <p:nvSpPr>
          <p:cNvPr id="3" name="TextBox 2">
            <a:extLst>
              <a:ext uri="{FF2B5EF4-FFF2-40B4-BE49-F238E27FC236}">
                <a16:creationId xmlns:a16="http://schemas.microsoft.com/office/drawing/2014/main" id="{45BF31EE-36F5-C30B-0C13-D2D87607A101}"/>
              </a:ext>
            </a:extLst>
          </p:cNvPr>
          <p:cNvSpPr txBox="1"/>
          <p:nvPr/>
        </p:nvSpPr>
        <p:spPr>
          <a:xfrm>
            <a:off x="1104901" y="1508664"/>
            <a:ext cx="4900585" cy="1754326"/>
          </a:xfrm>
          <a:prstGeom prst="rect">
            <a:avLst/>
          </a:prstGeom>
          <a:noFill/>
        </p:spPr>
        <p:txBody>
          <a:bodyPr wrap="square" rtlCol="0">
            <a:spAutoFit/>
          </a:bodyPr>
          <a:lstStyle/>
          <a:p>
            <a:r>
              <a:rPr lang="en-US" b="1" u="sng" dirty="0"/>
              <a:t>Ambient Pressure Issue</a:t>
            </a:r>
          </a:p>
          <a:p>
            <a:r>
              <a:rPr lang="en-US" dirty="0"/>
              <a:t>As the ambient pressure changes throughout the day due to temperature and weather changes, a constant threshold value would become outdated and fail to properly detect outliers</a:t>
            </a:r>
          </a:p>
        </p:txBody>
      </p:sp>
      <p:sp>
        <p:nvSpPr>
          <p:cNvPr id="5" name="TextBox 4">
            <a:extLst>
              <a:ext uri="{FF2B5EF4-FFF2-40B4-BE49-F238E27FC236}">
                <a16:creationId xmlns:a16="http://schemas.microsoft.com/office/drawing/2014/main" id="{C45CA9A4-A14C-3C5F-DE80-5768BCD2521C}"/>
              </a:ext>
            </a:extLst>
          </p:cNvPr>
          <p:cNvSpPr txBox="1"/>
          <p:nvPr/>
        </p:nvSpPr>
        <p:spPr>
          <a:xfrm>
            <a:off x="6184997" y="1508664"/>
            <a:ext cx="4900585" cy="2031325"/>
          </a:xfrm>
          <a:prstGeom prst="rect">
            <a:avLst/>
          </a:prstGeom>
          <a:noFill/>
        </p:spPr>
        <p:txBody>
          <a:bodyPr wrap="square" rtlCol="0">
            <a:spAutoFit/>
          </a:bodyPr>
          <a:lstStyle/>
          <a:p>
            <a:r>
              <a:rPr lang="en-US" b="1" u="sng" dirty="0"/>
              <a:t>High-Pass Filter Solution</a:t>
            </a:r>
          </a:p>
          <a:p>
            <a:r>
              <a:rPr lang="en-US" dirty="0"/>
              <a:t>A high-pass infinite-impulse response filter can use a cutoff frequency, 1/ (5 * 60) Hz in this case, to filter out low-frequency changes in the ambient pressure, allowing for the use of a constant threshold value of 0.20 </a:t>
            </a:r>
            <a:r>
              <a:rPr lang="en-US" dirty="0" err="1"/>
              <a:t>hPa</a:t>
            </a:r>
            <a:r>
              <a:rPr lang="en-US" dirty="0"/>
              <a:t>.</a:t>
            </a:r>
          </a:p>
          <a:p>
            <a:endParaRPr lang="en-US" dirty="0"/>
          </a:p>
        </p:txBody>
      </p:sp>
    </p:spTree>
    <p:extLst>
      <p:ext uri="{BB962C8B-B14F-4D97-AF65-F5344CB8AC3E}">
        <p14:creationId xmlns:p14="http://schemas.microsoft.com/office/powerpoint/2010/main" val="75357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E708-D101-99B1-D3A7-A2B5E5CA7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6C1C6-3FFD-3EEB-9488-5E6AFFA9C22B}"/>
              </a:ext>
            </a:extLst>
          </p:cNvPr>
          <p:cNvSpPr>
            <a:spLocks noGrp="1"/>
          </p:cNvSpPr>
          <p:nvPr>
            <p:ph type="title"/>
          </p:nvPr>
        </p:nvSpPr>
        <p:spPr>
          <a:xfrm>
            <a:off x="1104900" y="76200"/>
            <a:ext cx="9980682" cy="1096962"/>
          </a:xfrm>
        </p:spPr>
        <p:txBody>
          <a:bodyPr anchor="b">
            <a:normAutofit/>
          </a:bodyPr>
          <a:lstStyle/>
          <a:p>
            <a:r>
              <a:rPr lang="en-US" dirty="0"/>
              <a:t>Pressure Threshold High-Pass Filter Implementation</a:t>
            </a:r>
          </a:p>
        </p:txBody>
      </p:sp>
      <p:pic>
        <p:nvPicPr>
          <p:cNvPr id="7" name="Picture 6" descr="A computer screen with text on it&#10;&#10;Description automatically generated">
            <a:extLst>
              <a:ext uri="{FF2B5EF4-FFF2-40B4-BE49-F238E27FC236}">
                <a16:creationId xmlns:a16="http://schemas.microsoft.com/office/drawing/2014/main" id="{17EA056F-25D8-9298-20C6-AFE755DEB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9" y="1403262"/>
            <a:ext cx="9980681" cy="5006993"/>
          </a:xfrm>
          <a:prstGeom prst="rect">
            <a:avLst/>
          </a:prstGeom>
        </p:spPr>
      </p:pic>
    </p:spTree>
    <p:extLst>
      <p:ext uri="{BB962C8B-B14F-4D97-AF65-F5344CB8AC3E}">
        <p14:creationId xmlns:p14="http://schemas.microsoft.com/office/powerpoint/2010/main" val="220847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336F-6D97-4F2F-3C03-BAA29F208604}"/>
              </a:ext>
            </a:extLst>
          </p:cNvPr>
          <p:cNvSpPr>
            <a:spLocks noGrp="1"/>
          </p:cNvSpPr>
          <p:nvPr>
            <p:ph type="title"/>
          </p:nvPr>
        </p:nvSpPr>
        <p:spPr/>
        <p:txBody>
          <a:bodyPr>
            <a:normAutofit/>
          </a:bodyPr>
          <a:lstStyle/>
          <a:p>
            <a:r>
              <a:rPr lang="en-US" sz="2800" dirty="0"/>
              <a:t>Pressure Threshold Implementation</a:t>
            </a:r>
          </a:p>
        </p:txBody>
      </p:sp>
      <p:pic>
        <p:nvPicPr>
          <p:cNvPr id="6" name="Picture 5" descr="A screenshot of a computer program&#10;&#10;Description automatically generated">
            <a:extLst>
              <a:ext uri="{FF2B5EF4-FFF2-40B4-BE49-F238E27FC236}">
                <a16:creationId xmlns:a16="http://schemas.microsoft.com/office/drawing/2014/main" id="{EEE61ED4-183F-DA40-1783-5263FAC2D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985" y="1363426"/>
            <a:ext cx="5344511" cy="5418374"/>
          </a:xfrm>
          <a:prstGeom prst="rect">
            <a:avLst/>
          </a:prstGeom>
        </p:spPr>
      </p:pic>
    </p:spTree>
    <p:extLst>
      <p:ext uri="{BB962C8B-B14F-4D97-AF65-F5344CB8AC3E}">
        <p14:creationId xmlns:p14="http://schemas.microsoft.com/office/powerpoint/2010/main" val="14810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E3AA-E839-89C7-0346-0F42DE635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6AA37-B53C-C2C2-D668-DB2FA33CB3B3}"/>
              </a:ext>
            </a:extLst>
          </p:cNvPr>
          <p:cNvSpPr>
            <a:spLocks noGrp="1"/>
          </p:cNvSpPr>
          <p:nvPr>
            <p:ph type="title"/>
          </p:nvPr>
        </p:nvSpPr>
        <p:spPr/>
        <p:txBody>
          <a:bodyPr/>
          <a:lstStyle/>
          <a:p>
            <a:r>
              <a:rPr lang="en-US" dirty="0"/>
              <a:t>Pressure Threshold Evaluation – Script 1 Results</a:t>
            </a:r>
          </a:p>
        </p:txBody>
      </p:sp>
      <p:pic>
        <p:nvPicPr>
          <p:cNvPr id="4" name="Picture 3">
            <a:extLst>
              <a:ext uri="{FF2B5EF4-FFF2-40B4-BE49-F238E27FC236}">
                <a16:creationId xmlns:a16="http://schemas.microsoft.com/office/drawing/2014/main" id="{5303E7C0-C491-033D-487C-6760EC2167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1699530D-2CBA-83C5-B852-564495E6D273}"/>
              </a:ext>
            </a:extLst>
          </p:cNvPr>
          <p:cNvSpPr txBox="1"/>
          <p:nvPr/>
        </p:nvSpPr>
        <p:spPr>
          <a:xfrm>
            <a:off x="1104900" y="1479460"/>
            <a:ext cx="3652371" cy="3139321"/>
          </a:xfrm>
          <a:prstGeom prst="rect">
            <a:avLst/>
          </a:prstGeom>
          <a:noFill/>
        </p:spPr>
        <p:txBody>
          <a:bodyPr wrap="square" rtlCol="0">
            <a:spAutoFit/>
          </a:bodyPr>
          <a:lstStyle/>
          <a:p>
            <a:r>
              <a:rPr lang="en-US" b="1" u="sng" dirty="0"/>
              <a:t>Script 1</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three posts.</a:t>
            </a:r>
          </a:p>
          <a:p>
            <a:pPr marL="342900" indent="-342900">
              <a:buFont typeface="+mj-lt"/>
              <a:buAutoNum type="arabicPeriod"/>
            </a:pPr>
            <a:r>
              <a:rPr lang="en-US" kern="100" dirty="0">
                <a:cs typeface="Times New Roman" panose="02020603050405020304" pitchFamily="18" charset="0"/>
              </a:rPr>
              <a:t>Switch the scroll direction.</a:t>
            </a:r>
          </a:p>
          <a:p>
            <a:pPr marL="342900" indent="-342900">
              <a:buFont typeface="+mj-lt"/>
              <a:buAutoNum type="arabicPeriod"/>
            </a:pPr>
            <a:r>
              <a:rPr lang="en-US" kern="100" dirty="0">
                <a:cs typeface="Times New Roman" panose="02020603050405020304" pitchFamily="18" charset="0"/>
              </a:rPr>
              <a:t>Scroll the screen up three posts.</a:t>
            </a:r>
          </a:p>
          <a:p>
            <a:pPr marL="342900" indent="-342900">
              <a:buFont typeface="+mj-lt"/>
              <a:buAutoNum type="arabicPeriod"/>
            </a:pPr>
            <a:r>
              <a:rPr lang="en-US" kern="100" dirty="0">
                <a:cs typeface="Times New Roman" panose="02020603050405020304" pitchFamily="18" charset="0"/>
              </a:rPr>
              <a:t>Upvote the post under the cursor.</a:t>
            </a:r>
          </a:p>
          <a:p>
            <a:pPr marL="342900" indent="-342900">
              <a:buFont typeface="+mj-lt"/>
              <a:buAutoNum type="arabicPeriod"/>
            </a:pPr>
            <a:r>
              <a:rPr lang="en-US" kern="100" dirty="0">
                <a:cs typeface="Times New Roman" panose="02020603050405020304" pitchFamily="18" charset="0"/>
              </a:rPr>
              <a:t>Downvote the post under the cursor.</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412679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FAD13-006E-5E58-748B-81252E34D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3AC959-F530-7A0B-E1E9-0BD1CAA57709}"/>
              </a:ext>
            </a:extLst>
          </p:cNvPr>
          <p:cNvSpPr>
            <a:spLocks noGrp="1"/>
          </p:cNvSpPr>
          <p:nvPr>
            <p:ph type="title"/>
          </p:nvPr>
        </p:nvSpPr>
        <p:spPr/>
        <p:txBody>
          <a:bodyPr/>
          <a:lstStyle/>
          <a:p>
            <a:r>
              <a:rPr lang="en-US" dirty="0"/>
              <a:t>Pressure Threshold Evaluation – Script 2 Results</a:t>
            </a:r>
          </a:p>
        </p:txBody>
      </p:sp>
      <p:pic>
        <p:nvPicPr>
          <p:cNvPr id="4" name="Picture 3">
            <a:extLst>
              <a:ext uri="{FF2B5EF4-FFF2-40B4-BE49-F238E27FC236}">
                <a16:creationId xmlns:a16="http://schemas.microsoft.com/office/drawing/2014/main" id="{3124D1F3-6400-50A2-5B91-CB6D5E68C8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9E1E453A-612D-1855-B19C-A183905B3535}"/>
              </a:ext>
            </a:extLst>
          </p:cNvPr>
          <p:cNvSpPr txBox="1"/>
          <p:nvPr/>
        </p:nvSpPr>
        <p:spPr>
          <a:xfrm>
            <a:off x="1104900" y="1479460"/>
            <a:ext cx="3652371" cy="3416320"/>
          </a:xfrm>
          <a:prstGeom prst="rect">
            <a:avLst/>
          </a:prstGeom>
          <a:noFill/>
        </p:spPr>
        <p:txBody>
          <a:bodyPr wrap="square" rtlCol="0">
            <a:spAutoFit/>
          </a:bodyPr>
          <a:lstStyle/>
          <a:p>
            <a:r>
              <a:rPr lang="en-US" b="1" u="sng" dirty="0"/>
              <a:t>Script 2</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down six posts.</a:t>
            </a:r>
          </a:p>
          <a:p>
            <a:pPr marL="342900" indent="-342900">
              <a:buFont typeface="+mj-lt"/>
              <a:buAutoNum type="arabicPeriod"/>
            </a:pPr>
            <a:r>
              <a:rPr lang="en-US" dirty="0"/>
              <a:t>Switch the scroll direction.</a:t>
            </a:r>
          </a:p>
          <a:p>
            <a:pPr marL="342900" indent="-342900">
              <a:buFont typeface="+mj-lt"/>
              <a:buAutoNum type="arabicPeriod"/>
            </a:pPr>
            <a:r>
              <a:rPr lang="en-US" dirty="0"/>
              <a:t>Upvote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Downvote the post under the cursor.</a:t>
            </a:r>
          </a:p>
        </p:txBody>
      </p:sp>
    </p:spTree>
    <p:extLst>
      <p:ext uri="{BB962C8B-B14F-4D97-AF65-F5344CB8AC3E}">
        <p14:creationId xmlns:p14="http://schemas.microsoft.com/office/powerpoint/2010/main" val="36320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25FD-D4A2-B8BA-14B7-C708B39DA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55980-4263-A8B0-EFD5-71CA487CD50F}"/>
              </a:ext>
            </a:extLst>
          </p:cNvPr>
          <p:cNvSpPr>
            <a:spLocks noGrp="1"/>
          </p:cNvSpPr>
          <p:nvPr>
            <p:ph type="title"/>
          </p:nvPr>
        </p:nvSpPr>
        <p:spPr/>
        <p:txBody>
          <a:bodyPr/>
          <a:lstStyle/>
          <a:p>
            <a:r>
              <a:rPr lang="en-US" dirty="0"/>
              <a:t>Pressure Threshold Evaluation – Script 3 Results</a:t>
            </a:r>
          </a:p>
        </p:txBody>
      </p:sp>
      <p:pic>
        <p:nvPicPr>
          <p:cNvPr id="4" name="Picture 3">
            <a:extLst>
              <a:ext uri="{FF2B5EF4-FFF2-40B4-BE49-F238E27FC236}">
                <a16:creationId xmlns:a16="http://schemas.microsoft.com/office/drawing/2014/main" id="{30753BB6-8AC0-8B2E-FDBB-05DE820924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817656" y="1479460"/>
            <a:ext cx="6267926" cy="5119603"/>
          </a:xfrm>
          <a:prstGeom prst="rect">
            <a:avLst/>
          </a:prstGeom>
        </p:spPr>
      </p:pic>
      <p:sp>
        <p:nvSpPr>
          <p:cNvPr id="3" name="TextBox 2">
            <a:extLst>
              <a:ext uri="{FF2B5EF4-FFF2-40B4-BE49-F238E27FC236}">
                <a16:creationId xmlns:a16="http://schemas.microsoft.com/office/drawing/2014/main" id="{AC4B83A3-49FD-93DF-DDC8-848D07F44277}"/>
              </a:ext>
            </a:extLst>
          </p:cNvPr>
          <p:cNvSpPr txBox="1"/>
          <p:nvPr/>
        </p:nvSpPr>
        <p:spPr>
          <a:xfrm>
            <a:off x="1104900" y="1479460"/>
            <a:ext cx="3712756" cy="5632311"/>
          </a:xfrm>
          <a:prstGeom prst="rect">
            <a:avLst/>
          </a:prstGeom>
          <a:noFill/>
        </p:spPr>
        <p:txBody>
          <a:bodyPr wrap="square" rtlCol="0">
            <a:spAutoFit/>
          </a:bodyPr>
          <a:lstStyle/>
          <a:p>
            <a:r>
              <a:rPr lang="en-US" b="1" u="sng" dirty="0"/>
              <a:t>Script 3</a:t>
            </a:r>
          </a:p>
          <a:p>
            <a:pPr marL="342900" indent="-342900">
              <a:buFont typeface="+mj-lt"/>
              <a:buAutoNum type="arabicPeriod"/>
            </a:pPr>
            <a:r>
              <a:rPr lang="en-US" kern="100" dirty="0">
                <a:effectLst/>
                <a:ea typeface="Aptos" panose="020B0004020202020204" pitchFamily="34" charset="0"/>
                <a:cs typeface="Times New Roman" panose="02020603050405020304" pitchFamily="18" charset="0"/>
              </a:rPr>
              <a:t>Scroll the screen down two posts.</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down two posts.</a:t>
            </a:r>
          </a:p>
          <a:p>
            <a:pPr marL="342900" indent="-342900">
              <a:buFont typeface="+mj-lt"/>
              <a:buAutoNum type="arabicPeriod"/>
            </a:pPr>
            <a:r>
              <a:rPr lang="en-US" dirty="0"/>
              <a:t>Switch the scroll direction.</a:t>
            </a:r>
          </a:p>
          <a:p>
            <a:pPr marL="342900" indent="-342900">
              <a:buFont typeface="+mj-lt"/>
              <a:buAutoNum type="arabicPeriod"/>
            </a:pPr>
            <a:r>
              <a:rPr lang="en-US" dirty="0"/>
              <a:t>Downvote the post under the cursor.</a:t>
            </a:r>
          </a:p>
          <a:p>
            <a:pPr marL="342900" indent="-342900">
              <a:buFont typeface="+mj-lt"/>
              <a:buAutoNum type="arabicPeriod"/>
            </a:pPr>
            <a:r>
              <a:rPr lang="en-US" dirty="0"/>
              <a:t>Scroll the screen up three posts.</a:t>
            </a:r>
          </a:p>
          <a:p>
            <a:pPr marL="342900" indent="-342900">
              <a:buFont typeface="+mj-lt"/>
              <a:buAutoNum type="arabicPeriod"/>
            </a:pPr>
            <a:r>
              <a:rPr lang="en-US" dirty="0"/>
              <a:t>Upvote the post under the cursor.</a:t>
            </a:r>
          </a:p>
          <a:p>
            <a:pPr marL="342900" indent="-342900">
              <a:buFont typeface="+mj-lt"/>
              <a:buAutoNum type="arabicPeriod"/>
            </a:pPr>
            <a:r>
              <a:rPr lang="en-US" dirty="0"/>
              <a:t>Switch the scroll direction.</a:t>
            </a:r>
          </a:p>
          <a:p>
            <a:pPr marL="342900" indent="-342900">
              <a:buFont typeface="+mj-lt"/>
              <a:buAutoNum type="arabicPeriod"/>
            </a:pPr>
            <a:r>
              <a:rPr lang="en-US" dirty="0"/>
              <a:t>Scroll the screen down one post.</a:t>
            </a:r>
          </a:p>
          <a:p>
            <a:pPr marL="342900" indent="-342900">
              <a:buFont typeface="+mj-lt"/>
              <a:buAutoNum type="arabicPeriod"/>
            </a:pPr>
            <a:r>
              <a:rPr lang="en-US" dirty="0"/>
              <a:t>Upvote the post under the cursor.</a:t>
            </a:r>
          </a:p>
          <a:p>
            <a:pPr marL="342900" indent="-342900">
              <a:buFont typeface="+mj-lt"/>
              <a:buAutoNum type="arabicPeriod"/>
            </a:pPr>
            <a:endParaRPr lang="en-US" dirty="0"/>
          </a:p>
        </p:txBody>
      </p:sp>
    </p:spTree>
    <p:extLst>
      <p:ext uri="{BB962C8B-B14F-4D97-AF65-F5344CB8AC3E}">
        <p14:creationId xmlns:p14="http://schemas.microsoft.com/office/powerpoint/2010/main" val="37961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37290-C158-E203-49E7-B8BEAF310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746C2-E119-983A-9440-9E42693F6CCC}"/>
              </a:ext>
            </a:extLst>
          </p:cNvPr>
          <p:cNvSpPr>
            <a:spLocks noGrp="1"/>
          </p:cNvSpPr>
          <p:nvPr>
            <p:ph type="title"/>
          </p:nvPr>
        </p:nvSpPr>
        <p:spPr/>
        <p:txBody>
          <a:bodyPr/>
          <a:lstStyle/>
          <a:p>
            <a:r>
              <a:rPr lang="en-US" dirty="0"/>
              <a:t>Pressure Threshold Evaluation - Results</a:t>
            </a:r>
          </a:p>
        </p:txBody>
      </p:sp>
      <p:pic>
        <p:nvPicPr>
          <p:cNvPr id="4" name="Picture 3" descr="A screenshot of a graph&#10;&#10;Description automatically generated">
            <a:extLst>
              <a:ext uri="{FF2B5EF4-FFF2-40B4-BE49-F238E27FC236}">
                <a16:creationId xmlns:a16="http://schemas.microsoft.com/office/drawing/2014/main" id="{20069028-F03B-FF24-9351-557860E01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0643" y="1449092"/>
            <a:ext cx="6269195" cy="5120640"/>
          </a:xfrm>
          <a:prstGeom prst="rect">
            <a:avLst/>
          </a:prstGeom>
        </p:spPr>
      </p:pic>
    </p:spTree>
    <p:extLst>
      <p:ext uri="{BB962C8B-B14F-4D97-AF65-F5344CB8AC3E}">
        <p14:creationId xmlns:p14="http://schemas.microsoft.com/office/powerpoint/2010/main" val="257151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98F1F-C7DB-0DFA-3CA7-B8914000F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1B24-C877-F765-E35A-95AE73BB1C7E}"/>
              </a:ext>
            </a:extLst>
          </p:cNvPr>
          <p:cNvSpPr>
            <a:spLocks noGrp="1"/>
          </p:cNvSpPr>
          <p:nvPr>
            <p:ph type="title"/>
          </p:nvPr>
        </p:nvSpPr>
        <p:spPr/>
        <p:txBody>
          <a:bodyPr/>
          <a:lstStyle/>
          <a:p>
            <a:r>
              <a:rPr lang="en-US" dirty="0"/>
              <a:t>Slope Threshold vs Pressure Threshold</a:t>
            </a:r>
          </a:p>
        </p:txBody>
      </p:sp>
      <p:pic>
        <p:nvPicPr>
          <p:cNvPr id="4" name="Picture 3">
            <a:extLst>
              <a:ext uri="{FF2B5EF4-FFF2-40B4-BE49-F238E27FC236}">
                <a16:creationId xmlns:a16="http://schemas.microsoft.com/office/drawing/2014/main" id="{A89B800B-3A19-9B17-57EC-15C47B9982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4899" y="1931581"/>
            <a:ext cx="4719533" cy="385488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57E04F7-3C30-3F55-7EC0-68A131098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6049" y="1931581"/>
            <a:ext cx="4719533" cy="3854886"/>
          </a:xfrm>
          <a:prstGeom prst="rect">
            <a:avLst/>
          </a:prstGeom>
        </p:spPr>
      </p:pic>
      <p:sp>
        <p:nvSpPr>
          <p:cNvPr id="6" name="TextBox 5">
            <a:extLst>
              <a:ext uri="{FF2B5EF4-FFF2-40B4-BE49-F238E27FC236}">
                <a16:creationId xmlns:a16="http://schemas.microsoft.com/office/drawing/2014/main" id="{890920FB-471F-766A-2F5F-83F6F4CFC2C1}"/>
              </a:ext>
            </a:extLst>
          </p:cNvPr>
          <p:cNvSpPr txBox="1"/>
          <p:nvPr/>
        </p:nvSpPr>
        <p:spPr>
          <a:xfrm>
            <a:off x="1104898" y="1562249"/>
            <a:ext cx="4719533" cy="369332"/>
          </a:xfrm>
          <a:prstGeom prst="rect">
            <a:avLst/>
          </a:prstGeom>
          <a:noFill/>
        </p:spPr>
        <p:txBody>
          <a:bodyPr wrap="square" rtlCol="0">
            <a:spAutoFit/>
          </a:bodyPr>
          <a:lstStyle/>
          <a:p>
            <a:r>
              <a:rPr lang="en-US" b="1" dirty="0"/>
              <a:t>Slope Threshold Total Results</a:t>
            </a:r>
          </a:p>
        </p:txBody>
      </p:sp>
      <p:sp>
        <p:nvSpPr>
          <p:cNvPr id="7" name="TextBox 6">
            <a:extLst>
              <a:ext uri="{FF2B5EF4-FFF2-40B4-BE49-F238E27FC236}">
                <a16:creationId xmlns:a16="http://schemas.microsoft.com/office/drawing/2014/main" id="{C4D0F5DA-A19A-85A4-03ED-4A7D6AAF9065}"/>
              </a:ext>
            </a:extLst>
          </p:cNvPr>
          <p:cNvSpPr txBox="1"/>
          <p:nvPr/>
        </p:nvSpPr>
        <p:spPr>
          <a:xfrm>
            <a:off x="6366048" y="1562249"/>
            <a:ext cx="4719533" cy="369332"/>
          </a:xfrm>
          <a:prstGeom prst="rect">
            <a:avLst/>
          </a:prstGeom>
          <a:noFill/>
        </p:spPr>
        <p:txBody>
          <a:bodyPr wrap="square" rtlCol="0">
            <a:spAutoFit/>
          </a:bodyPr>
          <a:lstStyle/>
          <a:p>
            <a:r>
              <a:rPr lang="en-US" b="1" dirty="0"/>
              <a:t>Pressure Threshold Total Results</a:t>
            </a:r>
          </a:p>
        </p:txBody>
      </p:sp>
    </p:spTree>
    <p:extLst>
      <p:ext uri="{BB962C8B-B14F-4D97-AF65-F5344CB8AC3E}">
        <p14:creationId xmlns:p14="http://schemas.microsoft.com/office/powerpoint/2010/main" val="247838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D975D-8B98-AB1A-5241-6176B745E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00676-70BC-F62B-6E15-33540886FCE1}"/>
              </a:ext>
            </a:extLst>
          </p:cNvPr>
          <p:cNvSpPr>
            <a:spLocks noGrp="1"/>
          </p:cNvSpPr>
          <p:nvPr>
            <p:ph type="title"/>
          </p:nvPr>
        </p:nvSpPr>
        <p:spPr>
          <a:xfrm>
            <a:off x="1104900" y="76200"/>
            <a:ext cx="9980682" cy="1096962"/>
          </a:xfrm>
        </p:spPr>
        <p:txBody>
          <a:bodyPr anchor="b">
            <a:normAutofit/>
          </a:bodyPr>
          <a:lstStyle/>
          <a:p>
            <a:r>
              <a:rPr lang="en-US" dirty="0"/>
              <a:t>Conclusion</a:t>
            </a:r>
          </a:p>
        </p:txBody>
      </p:sp>
      <p:sp>
        <p:nvSpPr>
          <p:cNvPr id="7" name="Content Placeholder 2">
            <a:extLst>
              <a:ext uri="{FF2B5EF4-FFF2-40B4-BE49-F238E27FC236}">
                <a16:creationId xmlns:a16="http://schemas.microsoft.com/office/drawing/2014/main" id="{603D19AB-54D5-C88F-C513-128D8A5B423A}"/>
              </a:ext>
            </a:extLst>
          </p:cNvPr>
          <p:cNvSpPr>
            <a:spLocks noGrp="1"/>
          </p:cNvSpPr>
          <p:nvPr>
            <p:ph idx="1"/>
          </p:nvPr>
        </p:nvSpPr>
        <p:spPr>
          <a:xfrm>
            <a:off x="1104900" y="1600200"/>
            <a:ext cx="9982200" cy="4863662"/>
          </a:xfrm>
        </p:spPr>
        <p:txBody>
          <a:bodyPr>
            <a:normAutofit fontScale="85000" lnSpcReduction="10000"/>
          </a:bodyPr>
          <a:lstStyle/>
          <a:p>
            <a:r>
              <a:rPr lang="en-US" dirty="0"/>
              <a:t>Sensors within modern smartphones represent a large untapped potential of novel applications. Research has already shown that just the barometer sensor can be used in unique and unsuspecting ways.</a:t>
            </a:r>
          </a:p>
          <a:p>
            <a:r>
              <a:rPr lang="en-US" dirty="0"/>
              <a:t>To explore novel applications of the barometer sensor multiple experiments were conducted. The results of which showed that a smartphone’s barometer sensor is not sensitive enough to detect loud nearby sounds but is sensitive to temperature and weather changes and can detect when a user blows air over it.</a:t>
            </a:r>
          </a:p>
          <a:p>
            <a:r>
              <a:rPr lang="en-US" dirty="0"/>
              <a:t>An application that mimics the website Reddit.com was developed to test the feasibility of using the barometer as a user input device by detecting when a user blows air over the device.</a:t>
            </a:r>
          </a:p>
          <a:p>
            <a:r>
              <a:rPr lang="en-US" dirty="0"/>
              <a:t>Two pressure outlier detection methods, a slope threshold method and a filtered pressure threshold method, were implemented and tested.</a:t>
            </a:r>
          </a:p>
          <a:p>
            <a:r>
              <a:rPr lang="en-US" dirty="0"/>
              <a:t>The filtered pressure threshold method outperformed the slope threshold method by 2.5% and was 5.8% better at detecting long-duration blows. Out of 69 actions taken by the user, the filtered pressure threshold method accurately detected 66 of them, with an accuracy of 95%</a:t>
            </a:r>
          </a:p>
          <a:p>
            <a:r>
              <a:rPr lang="en-US" dirty="0"/>
              <a:t>Using a barometer as a user input device by detecting when a user blows over a smartphone proves to be a novel practical use case for a smartphone’s barometer sensor.</a:t>
            </a:r>
          </a:p>
        </p:txBody>
      </p:sp>
    </p:spTree>
    <p:extLst>
      <p:ext uri="{BB962C8B-B14F-4D97-AF65-F5344CB8AC3E}">
        <p14:creationId xmlns:p14="http://schemas.microsoft.com/office/powerpoint/2010/main" val="4150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E43CD-3C90-DC16-A758-46FF0D3ED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BA7F2-907D-C778-439F-4BC13BFFB510}"/>
              </a:ext>
            </a:extLst>
          </p:cNvPr>
          <p:cNvSpPr>
            <a:spLocks noGrp="1"/>
          </p:cNvSpPr>
          <p:nvPr>
            <p:ph type="title"/>
          </p:nvPr>
        </p:nvSpPr>
        <p:spPr/>
        <p:txBody>
          <a:bodyPr/>
          <a:lstStyle/>
          <a:p>
            <a:r>
              <a:rPr lang="en-US" dirty="0"/>
              <a:t>Sound Pressure Experiment</a:t>
            </a:r>
          </a:p>
        </p:txBody>
      </p:sp>
      <p:sp>
        <p:nvSpPr>
          <p:cNvPr id="3" name="Content Placeholder 2">
            <a:extLst>
              <a:ext uri="{FF2B5EF4-FFF2-40B4-BE49-F238E27FC236}">
                <a16:creationId xmlns:a16="http://schemas.microsoft.com/office/drawing/2014/main" id="{1C10FFD4-178F-256A-DFC9-349F59B9C49E}"/>
              </a:ext>
            </a:extLst>
          </p:cNvPr>
          <p:cNvSpPr>
            <a:spLocks noGrp="1"/>
          </p:cNvSpPr>
          <p:nvPr>
            <p:ph idx="1"/>
          </p:nvPr>
        </p:nvSpPr>
        <p:spPr/>
        <p:txBody>
          <a:bodyPr>
            <a:normAutofit/>
          </a:bodyPr>
          <a:lstStyle/>
          <a:p>
            <a:pPr marL="0" indent="0">
              <a:buNone/>
            </a:pPr>
            <a:r>
              <a:rPr lang="en-US" b="1" u="sng" dirty="0"/>
              <a:t>Hypothesis</a:t>
            </a:r>
          </a:p>
          <a:p>
            <a:pPr marL="0" indent="0">
              <a:buNone/>
            </a:pPr>
            <a:r>
              <a:rPr lang="en-US" dirty="0"/>
              <a:t>A smartphone’s built-in barometer sensor is sensitive enough to detect a sound source’s distance from the device.</a:t>
            </a:r>
          </a:p>
          <a:p>
            <a:pPr marL="0" indent="0">
              <a:buNone/>
            </a:pPr>
            <a:endParaRPr lang="en-US" dirty="0"/>
          </a:p>
          <a:p>
            <a:pPr marL="0" indent="0">
              <a:buNone/>
            </a:pPr>
            <a:r>
              <a:rPr lang="en-US" b="1" u="sng" dirty="0"/>
              <a:t>Procedure</a:t>
            </a:r>
          </a:p>
          <a:p>
            <a:r>
              <a:rPr lang="en-US" dirty="0"/>
              <a:t>Place the smartphone 12 inches away from a Bluetooth speaker.</a:t>
            </a:r>
          </a:p>
          <a:p>
            <a:r>
              <a:rPr lang="en-US" dirty="0"/>
              <a:t>Play a 1 kHz tone through the speaker.</a:t>
            </a:r>
          </a:p>
          <a:p>
            <a:r>
              <a:rPr lang="en-US" dirty="0"/>
              <a:t>Record 30 seconds of pressure data.</a:t>
            </a:r>
          </a:p>
          <a:p>
            <a:r>
              <a:rPr lang="en-US" dirty="0"/>
              <a:t>Repeat this process at distances of 9 inches, 6 inches, 3 inches, and 0~1 inch.</a:t>
            </a:r>
          </a:p>
          <a:p>
            <a:endParaRPr lang="en-US" b="1" u="sng" dirty="0"/>
          </a:p>
          <a:p>
            <a:pPr marL="0" indent="0">
              <a:buNone/>
            </a:pPr>
            <a:endParaRPr lang="en-US" dirty="0"/>
          </a:p>
        </p:txBody>
      </p:sp>
    </p:spTree>
    <p:extLst>
      <p:ext uri="{BB962C8B-B14F-4D97-AF65-F5344CB8AC3E}">
        <p14:creationId xmlns:p14="http://schemas.microsoft.com/office/powerpoint/2010/main" val="2599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Text Placeholder 3"/>
          <p:cNvSpPr>
            <a:spLocks noGrp="1"/>
          </p:cNvSpPr>
          <p:nvPr>
            <p:ph type="body" sz="half" idx="2"/>
          </p:nvPr>
        </p:nvSpPr>
        <p:spPr>
          <a:xfrm>
            <a:off x="1104899" y="1600199"/>
            <a:ext cx="4865595" cy="5021729"/>
          </a:xfrm>
        </p:spPr>
        <p:txBody>
          <a:bodyPr>
            <a:normAutofit/>
          </a:bodyPr>
          <a:lstStyle/>
          <a:p>
            <a:pPr marL="228600" indent="-228600" algn="just">
              <a:buFont typeface="+mj-lt"/>
              <a:buAutoNum type="arabicPeriod"/>
            </a:pPr>
            <a:r>
              <a:rPr lang="en-US" sz="900" kern="100" dirty="0">
                <a:effectLst/>
                <a:ea typeface="Aptos" panose="020B0004020202020204" pitchFamily="34" charset="0"/>
                <a:cs typeface="Times New Roman" panose="02020603050405020304" pitchFamily="18" charset="0"/>
              </a:rPr>
              <a:t>Balz Maag, </a:t>
            </a:r>
            <a:r>
              <a:rPr lang="en-US" sz="900" kern="100" dirty="0" err="1">
                <a:effectLst/>
                <a:ea typeface="Aptos" panose="020B0004020202020204" pitchFamily="34" charset="0"/>
                <a:cs typeface="Times New Roman" panose="02020603050405020304" pitchFamily="18" charset="0"/>
              </a:rPr>
              <a:t>Zimu</a:t>
            </a:r>
            <a:r>
              <a:rPr lang="en-US" sz="900" kern="100" dirty="0">
                <a:effectLst/>
                <a:ea typeface="Aptos" panose="020B0004020202020204" pitchFamily="34" charset="0"/>
                <a:cs typeface="Times New Roman" panose="02020603050405020304" pitchFamily="18" charset="0"/>
              </a:rPr>
              <a:t> Zhou, Olga </a:t>
            </a:r>
            <a:r>
              <a:rPr lang="en-US" sz="900" kern="100" dirty="0" err="1">
                <a:effectLst/>
                <a:ea typeface="Aptos" panose="020B0004020202020204" pitchFamily="34" charset="0"/>
                <a:cs typeface="Times New Roman" panose="02020603050405020304" pitchFamily="18" charset="0"/>
              </a:rPr>
              <a:t>Saukh</a:t>
            </a:r>
            <a:r>
              <a:rPr lang="en-US" sz="900" kern="100" dirty="0">
                <a:effectLst/>
                <a:ea typeface="Aptos" panose="020B0004020202020204" pitchFamily="34" charset="0"/>
                <a:cs typeface="Times New Roman" panose="02020603050405020304" pitchFamily="18" charset="0"/>
              </a:rPr>
              <a:t>, and Lothar Thiele. 2017. Barton: Low power tongue movement sensing with In-Ear Barometers. </a:t>
            </a:r>
            <a:r>
              <a:rPr lang="en-US" sz="900" i="1" kern="100" dirty="0">
                <a:effectLst/>
                <a:ea typeface="Aptos" panose="020B0004020202020204" pitchFamily="34" charset="0"/>
                <a:cs typeface="Times New Roman" panose="02020603050405020304" pitchFamily="18" charset="0"/>
              </a:rPr>
              <a:t>2017 IEEE 23rd International Conference on Parallel and Distributed Systems (ICPADS)</a:t>
            </a:r>
            <a:r>
              <a:rPr lang="en-US" sz="900" kern="100" dirty="0">
                <a:effectLst/>
                <a:ea typeface="Aptos" panose="020B0004020202020204" pitchFamily="34" charset="0"/>
                <a:cs typeface="Times New Roman" panose="02020603050405020304" pitchFamily="18" charset="0"/>
              </a:rPr>
              <a:t> (December 2017). </a:t>
            </a:r>
            <a:r>
              <a:rPr lang="en-US" sz="900" kern="100" dirty="0" err="1">
                <a:effectLst/>
                <a:ea typeface="Aptos" panose="020B0004020202020204" pitchFamily="34" charset="0"/>
                <a:cs typeface="Times New Roman" panose="02020603050405020304" pitchFamily="18" charset="0"/>
              </a:rPr>
              <a:t>DOI:</a:t>
            </a:r>
            <a:r>
              <a:rPr lang="en-US" sz="900" u="sng" kern="100" dirty="0" err="1">
                <a:solidFill>
                  <a:srgbClr val="467886"/>
                </a:solidFill>
                <a:effectLst/>
                <a:ea typeface="Aptos" panose="020B0004020202020204" pitchFamily="34" charset="0"/>
                <a:cs typeface="Times New Roman" panose="02020603050405020304" pitchFamily="18" charset="0"/>
                <a:hlinkClick r:id="rId2"/>
              </a:rPr>
              <a:t>http</a:t>
            </a:r>
            <a:r>
              <a:rPr lang="en-US" sz="900" u="sng" kern="100" dirty="0">
                <a:solidFill>
                  <a:srgbClr val="467886"/>
                </a:solidFill>
                <a:effectLst/>
                <a:ea typeface="Aptos" panose="020B0004020202020204" pitchFamily="34" charset="0"/>
                <a:cs typeface="Times New Roman" panose="02020603050405020304" pitchFamily="18" charset="0"/>
                <a:hlinkClick r:id="rId2"/>
              </a:rPr>
              <a:t>://dx.doi.org/10.1109/icpads.2017.00013</a:t>
            </a:r>
            <a:endParaRPr lang="en-US" sz="900" kern="100" dirty="0">
              <a:effectLst/>
              <a:ea typeface="Aptos" panose="020B0004020202020204" pitchFamily="34" charset="0"/>
              <a:cs typeface="Times New Roman" panose="02020603050405020304" pitchFamily="18" charset="0"/>
            </a:endParaRPr>
          </a:p>
          <a:p>
            <a:pPr marL="228600" indent="-228600" algn="just">
              <a:buFont typeface="+mj-lt"/>
              <a:buAutoNum type="arabicPeriod"/>
            </a:pPr>
            <a:r>
              <a:rPr lang="en-US" sz="900" dirty="0" err="1"/>
              <a:t>Diansheng</a:t>
            </a:r>
            <a:r>
              <a:rPr lang="en-US" sz="900" dirty="0"/>
              <a:t> Chen, Yu Zhang, Wei Feng, and Xiyu Li. 2018. A wireless real-time fall detecting system based on barometer and Accelerometer. 2012 7th IEEE Conference on Industrial Electronics and Applications (ICIEA) (July 2012). DOI:</a:t>
            </a:r>
            <a:r>
              <a:rPr lang="en-US" sz="900" dirty="0">
                <a:hlinkClick r:id="rId3"/>
              </a:rPr>
              <a:t>http://dx.doi.org/10.1109/iciea.2012.6361022</a:t>
            </a:r>
            <a:endParaRPr lang="en-US" sz="900" dirty="0"/>
          </a:p>
          <a:p>
            <a:pPr marL="228600" indent="-228600" algn="just">
              <a:buFont typeface="+mj-lt"/>
              <a:buAutoNum type="arabicPeriod"/>
            </a:pPr>
            <a:r>
              <a:rPr lang="en-US" sz="900" dirty="0" err="1"/>
              <a:t>Haibo</a:t>
            </a:r>
            <a:r>
              <a:rPr lang="en-US" sz="900" dirty="0"/>
              <a:t> Ye, Li Sheng, Tao Gu, and </a:t>
            </a:r>
            <a:r>
              <a:rPr lang="en-US" sz="900" dirty="0" err="1"/>
              <a:t>Zhiqiu</a:t>
            </a:r>
            <a:r>
              <a:rPr lang="en-US" sz="900" dirty="0"/>
              <a:t> Huang. 2019. </a:t>
            </a:r>
            <a:r>
              <a:rPr lang="en-US" sz="900" dirty="0" err="1"/>
              <a:t>SELoc</a:t>
            </a:r>
            <a:r>
              <a:rPr lang="en-US" sz="900" dirty="0"/>
              <a:t>: Collect your location data using only a barometer sensor. IEEE Access 7 (June 2019), 88705–88717. DOI:</a:t>
            </a:r>
            <a:r>
              <a:rPr lang="en-US" sz="900" dirty="0">
                <a:hlinkClick r:id="rId4"/>
              </a:rPr>
              <a:t>http://dx.doi.org/10.1109/access.2019.2925460</a:t>
            </a:r>
            <a:endParaRPr lang="en-US" sz="900" dirty="0"/>
          </a:p>
          <a:p>
            <a:pPr marL="228600" indent="-228600" algn="just">
              <a:buFont typeface="+mj-lt"/>
              <a:buAutoNum type="arabicPeriod"/>
            </a:pPr>
            <a:r>
              <a:rPr lang="en-US" sz="900" dirty="0" err="1"/>
              <a:t>Haibo</a:t>
            </a:r>
            <a:r>
              <a:rPr lang="en-US" sz="900" dirty="0"/>
              <a:t> Ye, Tao Gu, </a:t>
            </a:r>
            <a:r>
              <a:rPr lang="en-US" sz="900" dirty="0" err="1"/>
              <a:t>Xianping</a:t>
            </a:r>
            <a:r>
              <a:rPr lang="en-US" sz="900" dirty="0"/>
              <a:t> Tao, and Jian Lu. 2016. Scalable floor localization using barometer on smartphone. </a:t>
            </a:r>
            <a:r>
              <a:rPr lang="en-US" sz="900" dirty="0" err="1"/>
              <a:t>Wirel</a:t>
            </a:r>
            <a:r>
              <a:rPr lang="en-US" sz="900" dirty="0"/>
              <a:t>. Commun. Mob. </a:t>
            </a:r>
            <a:r>
              <a:rPr lang="en-US" sz="900" dirty="0" err="1"/>
              <a:t>Comput</a:t>
            </a:r>
            <a:r>
              <a:rPr lang="en-US" sz="900" dirty="0"/>
              <a:t>. 16, 16 (November 2016), 2557–2571. </a:t>
            </a:r>
            <a:r>
              <a:rPr lang="en-US" sz="900" dirty="0" err="1"/>
              <a:t>DOI:</a:t>
            </a:r>
            <a:r>
              <a:rPr lang="en-US" sz="900" dirty="0" err="1">
                <a:hlinkClick r:id="rId5"/>
              </a:rPr>
              <a:t>https</a:t>
            </a:r>
            <a:r>
              <a:rPr lang="en-US" sz="900" dirty="0">
                <a:hlinkClick r:id="rId5"/>
              </a:rPr>
              <a:t>://doi.org/10.1002/wcm.2706</a:t>
            </a:r>
            <a:endParaRPr lang="en-US" sz="900" dirty="0"/>
          </a:p>
          <a:p>
            <a:pPr marL="228600" indent="-228600" algn="just">
              <a:buFont typeface="+mj-lt"/>
              <a:buAutoNum type="arabicPeriod"/>
            </a:pPr>
            <a:r>
              <a:rPr lang="en-US" sz="900" dirty="0"/>
              <a:t>Hiroaki Nakanishi, Sayaka Kanata, and Tetsuo </a:t>
            </a:r>
            <a:r>
              <a:rPr lang="en-US" sz="900" dirty="0" err="1"/>
              <a:t>Sawaragi</a:t>
            </a:r>
            <a:r>
              <a:rPr lang="en-US" sz="900" dirty="0"/>
              <a:t>. 2011. Measurement model of barometer in ground effect of unmanned helicopter and its application to estimate terrain clearance. 2011 IEEE International Symposium on Safety, Security, and Rescue Robotics (November 2011). DOI:</a:t>
            </a:r>
            <a:r>
              <a:rPr lang="en-US" sz="900" dirty="0">
                <a:hlinkClick r:id="rId6"/>
              </a:rPr>
              <a:t>http://dx.doi.org/10.1109/ssrr.2011.6106764</a:t>
            </a:r>
            <a:endParaRPr lang="en-US" sz="900" dirty="0"/>
          </a:p>
          <a:p>
            <a:pPr marL="228600" indent="-228600" algn="just">
              <a:buFont typeface="+mj-lt"/>
              <a:buAutoNum type="arabicPeriod"/>
            </a:pPr>
            <a:r>
              <a:rPr lang="en-US" sz="900" dirty="0"/>
              <a:t>Lili Xie, Jun Tian, </a:t>
            </a:r>
            <a:r>
              <a:rPr lang="en-US" sz="900" dirty="0" err="1"/>
              <a:t>Genming</a:t>
            </a:r>
            <a:r>
              <a:rPr lang="en-US" sz="900" dirty="0"/>
              <a:t> Ding, and Qian Zhao. 2018. Human activity recognition method based on inertial sensor and Barometer. 2018 IEEE International Symposium on Inertial Sensors and Systems (INERTIAL) (March 2018). DOI:</a:t>
            </a:r>
            <a:r>
              <a:rPr lang="en-US" sz="900" dirty="0">
                <a:hlinkClick r:id="rId7"/>
              </a:rPr>
              <a:t>http://dx.doi.org/10.1109/isiss.2018.8358140</a:t>
            </a:r>
            <a:endParaRPr lang="en-US" sz="900" dirty="0"/>
          </a:p>
          <a:p>
            <a:pPr marL="228600" indent="-228600" algn="just">
              <a:buFont typeface="+mj-lt"/>
              <a:buAutoNum type="arabicPeriod"/>
            </a:pPr>
            <a:r>
              <a:rPr lang="en-US" sz="900" dirty="0"/>
              <a:t>Muchen Wu, Parth H. Pathak, and Prasant Mohapatra. 2015. Monitoring building door events using barometer sensor in smartphones. In Proceedings of the 2015 ACM International Joint Conference on Pervasive and Ubiquitous Computing (</a:t>
            </a:r>
            <a:r>
              <a:rPr lang="en-US" sz="900" dirty="0" err="1"/>
              <a:t>UbiComp</a:t>
            </a:r>
            <a:r>
              <a:rPr lang="en-US" sz="900" dirty="0"/>
              <a:t> '15). Association for Computing Machinery, New York, NY, USA, 319–323. </a:t>
            </a:r>
            <a:r>
              <a:rPr lang="en-US" sz="900" dirty="0">
                <a:hlinkClick r:id="rId8"/>
              </a:rPr>
              <a:t>https://doi.org/10.1145/2750858.2804257</a:t>
            </a:r>
            <a:endParaRPr lang="en-US" sz="900" dirty="0"/>
          </a:p>
          <a:p>
            <a:pPr marL="228600" indent="-228600" algn="just">
              <a:buFont typeface="+mj-lt"/>
              <a:buAutoNum type="arabicPeriod"/>
            </a:pPr>
            <a:endParaRPr lang="en-US" sz="900" dirty="0"/>
          </a:p>
        </p:txBody>
      </p:sp>
      <p:sp>
        <p:nvSpPr>
          <p:cNvPr id="3" name="Content Placeholder 2"/>
          <p:cNvSpPr>
            <a:spLocks noGrp="1"/>
          </p:cNvSpPr>
          <p:nvPr>
            <p:ph idx="1"/>
          </p:nvPr>
        </p:nvSpPr>
        <p:spPr>
          <a:xfrm>
            <a:off x="6221504" y="1600199"/>
            <a:ext cx="4865596" cy="4961966"/>
          </a:xfrm>
        </p:spPr>
        <p:txBody>
          <a:bodyPr>
            <a:normAutofit fontScale="92500"/>
          </a:bodyPr>
          <a:lstStyle/>
          <a:p>
            <a:pPr algn="just">
              <a:buFont typeface="+mj-lt"/>
              <a:buAutoNum type="arabicPeriod" startAt="8"/>
            </a:pPr>
            <a:r>
              <a:rPr lang="en-US" sz="1000" dirty="0" err="1"/>
              <a:t>Muyan</a:t>
            </a:r>
            <a:r>
              <a:rPr lang="en-US" sz="1000" dirty="0"/>
              <a:t> Yao, Dan Tao, </a:t>
            </a:r>
            <a:r>
              <a:rPr lang="en-US" sz="1000" dirty="0" err="1"/>
              <a:t>Ruipeng</a:t>
            </a:r>
            <a:r>
              <a:rPr lang="en-US" sz="1000" dirty="0"/>
              <a:t> Gao, </a:t>
            </a:r>
            <a:r>
              <a:rPr lang="en-US" sz="1000" dirty="0" err="1"/>
              <a:t>Jiangtao</a:t>
            </a:r>
            <a:r>
              <a:rPr lang="en-US" sz="1000" dirty="0"/>
              <a:t> Wang, Sumi Helal, and </a:t>
            </a:r>
            <a:r>
              <a:rPr lang="en-US" sz="1000" dirty="0" err="1"/>
              <a:t>Shiwen</a:t>
            </a:r>
            <a:r>
              <a:rPr lang="en-US" sz="1000" dirty="0"/>
              <a:t> Mao. 2022. </a:t>
            </a:r>
            <a:r>
              <a:rPr lang="en-US" sz="1000" dirty="0" err="1"/>
              <a:t>PresSafe</a:t>
            </a:r>
            <a:r>
              <a:rPr lang="en-US" sz="1000" dirty="0"/>
              <a:t>: Barometer-based on-screen pressure-assisted implicit authentication for smartphones. IEEE Internet of Things Journal 10, 1 (August 2022), 285–302. DOI:</a:t>
            </a:r>
            <a:r>
              <a:rPr lang="en-US" sz="1000" dirty="0">
                <a:hlinkClick r:id="rId9"/>
              </a:rPr>
              <a:t>http://dx.doi.org/10.1109/jiot.2022.3199657</a:t>
            </a:r>
            <a:endParaRPr lang="en-US" sz="1000" dirty="0"/>
          </a:p>
          <a:p>
            <a:pPr algn="just">
              <a:buFont typeface="+mj-lt"/>
              <a:buAutoNum type="arabicPeriod" startAt="8"/>
            </a:pPr>
            <a:r>
              <a:rPr lang="en-US" sz="1000" dirty="0" err="1"/>
              <a:t>Nozhan</a:t>
            </a:r>
            <a:r>
              <a:rPr lang="en-US" sz="1000" dirty="0"/>
              <a:t> </a:t>
            </a:r>
            <a:r>
              <a:rPr lang="en-US" sz="1000" dirty="0" err="1"/>
              <a:t>Ghoreishi</a:t>
            </a:r>
            <a:r>
              <a:rPr lang="en-US" sz="1000" dirty="0"/>
              <a:t>, Femi </a:t>
            </a:r>
            <a:r>
              <a:rPr lang="en-US" sz="1000" dirty="0" err="1"/>
              <a:t>Olugbon</a:t>
            </a:r>
            <a:r>
              <a:rPr lang="en-US" sz="1000" dirty="0"/>
              <a:t>, John </a:t>
            </a:r>
            <a:r>
              <a:rPr lang="en-US" sz="1000" dirty="0" err="1"/>
              <a:t>LaCourse</a:t>
            </a:r>
            <a:r>
              <a:rPr lang="en-US" sz="1000" dirty="0"/>
              <a:t>, </a:t>
            </a:r>
            <a:r>
              <a:rPr lang="en-US" sz="1000" dirty="0" err="1"/>
              <a:t>Sajay</a:t>
            </a:r>
            <a:r>
              <a:rPr lang="en-US" sz="1000" dirty="0"/>
              <a:t> </a:t>
            </a:r>
            <a:r>
              <a:rPr lang="en-US" sz="1000" dirty="0" err="1"/>
              <a:t>Arthanat</a:t>
            </a:r>
            <a:r>
              <a:rPr lang="en-US" sz="1000" dirty="0"/>
              <a:t>, Dain LaRoche, and </a:t>
            </a:r>
            <a:r>
              <a:rPr lang="en-US" sz="1000" dirty="0" err="1"/>
              <a:t>Diliang</a:t>
            </a:r>
            <a:r>
              <a:rPr lang="en-US" sz="1000" dirty="0"/>
              <a:t> Chen. 2023. The potential of wrist-worn barometer for measuring load vertical location in manual material lifting tasks: A pilot study. 2023 IEEE Biomedical Circuits and Systems Conference (</a:t>
            </a:r>
            <a:r>
              <a:rPr lang="en-US" sz="1000" dirty="0" err="1"/>
              <a:t>BioCAS</a:t>
            </a:r>
            <a:r>
              <a:rPr lang="en-US" sz="1000" dirty="0"/>
              <a:t>) (October 2023). DOI:</a:t>
            </a:r>
            <a:r>
              <a:rPr lang="en-US" sz="1000" dirty="0">
                <a:hlinkClick r:id="rId10"/>
              </a:rPr>
              <a:t>http://dx.doi.org/10.1109/biocas58349.2023.10388547</a:t>
            </a:r>
            <a:endParaRPr lang="en-US" sz="1000" dirty="0"/>
          </a:p>
          <a:p>
            <a:pPr algn="just">
              <a:buFont typeface="+mj-lt"/>
              <a:buAutoNum type="arabicPeriod" startAt="8"/>
            </a:pPr>
            <a:r>
              <a:rPr lang="en-US" sz="1000" dirty="0"/>
              <a:t>Olivia Sidoti, Risa Gelles-Watnick, Michelle </a:t>
            </a:r>
            <a:r>
              <a:rPr lang="en-US" sz="1000" dirty="0" err="1"/>
              <a:t>Faverio</a:t>
            </a:r>
            <a:r>
              <a:rPr lang="en-US" sz="1000" dirty="0"/>
              <a:t>, Sara </a:t>
            </a:r>
            <a:r>
              <a:rPr lang="en-US" sz="1000" dirty="0" err="1"/>
              <a:t>Atske</a:t>
            </a:r>
            <a:r>
              <a:rPr lang="en-US" sz="1000" dirty="0"/>
              <a:t>, Kaitlyn Radde, and Eugenie Park. 2024. Mobile Fact Sheet. (January 2024). Retrieved October 14, 2024 from </a:t>
            </a:r>
            <a:r>
              <a:rPr lang="en-US" sz="1000" dirty="0">
                <a:hlinkClick r:id="rId11"/>
              </a:rPr>
              <a:t>https://www.pewresearch.org/internet/fact-sheet/mobile/#mobile-phone-ownership-over-time</a:t>
            </a:r>
            <a:endParaRPr lang="en-US" sz="1000" dirty="0"/>
          </a:p>
          <a:p>
            <a:pPr algn="just">
              <a:buFont typeface="+mj-lt"/>
              <a:buAutoNum type="arabicPeriod" startAt="8"/>
            </a:pPr>
            <a:r>
              <a:rPr lang="en-US" sz="1000" dirty="0"/>
              <a:t>Ping-Fan Ho, Chia-Che Hsu, </a:t>
            </a:r>
            <a:r>
              <a:rPr lang="en-US" sz="1000" dirty="0" err="1"/>
              <a:t>Jyh</a:t>
            </a:r>
            <a:r>
              <a:rPr lang="en-US" sz="1000" dirty="0"/>
              <a:t>-Cheng Chen, and Tao Zhang. 2018. Using Barometer on Smartphones to Improve GPS Navigation Altitude Accuracy. In Proceedings of the 24th Annual International Conference on Mobile Computing and Networking (</a:t>
            </a:r>
            <a:r>
              <a:rPr lang="en-US" sz="1000" dirty="0" err="1"/>
              <a:t>MobiCom</a:t>
            </a:r>
            <a:r>
              <a:rPr lang="en-US" sz="1000" dirty="0"/>
              <a:t> '18). Association for Computing Machinery, New York, NY, USA, 741–743. </a:t>
            </a:r>
            <a:r>
              <a:rPr lang="en-US" sz="1000" dirty="0">
                <a:hlinkClick r:id="rId12"/>
              </a:rPr>
              <a:t>https://doi.org/10.1145/3241539.3267735</a:t>
            </a:r>
            <a:endParaRPr lang="en-US" sz="1000" dirty="0"/>
          </a:p>
          <a:p>
            <a:pPr algn="just">
              <a:buFont typeface="+mj-lt"/>
              <a:buAutoNum type="arabicPeriod" startAt="8"/>
            </a:pPr>
            <a:r>
              <a:rPr lang="en-US" sz="1000" dirty="0"/>
              <a:t>Satoshi </a:t>
            </a:r>
            <a:r>
              <a:rPr lang="en-US" sz="1000" dirty="0" err="1"/>
              <a:t>Hyuga</a:t>
            </a:r>
            <a:r>
              <a:rPr lang="en-US" sz="1000" dirty="0"/>
              <a:t>, Masaki Ito, Masayuki Iwai, and Kaoru </a:t>
            </a:r>
            <a:r>
              <a:rPr lang="en-US" sz="1000" dirty="0" err="1"/>
              <a:t>Sezaki</a:t>
            </a:r>
            <a:r>
              <a:rPr lang="en-US" sz="1000" dirty="0"/>
              <a:t>. 2015. Estimate a user's location using smartphone's barometer on a subway. In Proceedings of the 5th International Workshop on Mobile Entity Localization and Tracking in GPS-less Environments (MELT '15). Association for Computing Machinery, New York, NY, USA, Article 2, 1–4. </a:t>
            </a:r>
            <a:r>
              <a:rPr lang="en-US" sz="1000" dirty="0">
                <a:hlinkClick r:id="rId13"/>
              </a:rPr>
              <a:t>https://doi.org/10.1145/2830571.2830576</a:t>
            </a:r>
            <a:endParaRPr lang="en-US" sz="1000" dirty="0"/>
          </a:p>
          <a:p>
            <a:pPr algn="just">
              <a:buFont typeface="+mj-lt"/>
              <a:buAutoNum type="arabicPeriod" startAt="8"/>
            </a:pPr>
            <a:r>
              <a:rPr lang="en-US" sz="1000" dirty="0"/>
              <a:t>Satoshi </a:t>
            </a:r>
            <a:r>
              <a:rPr lang="en-US" sz="1000" dirty="0" err="1"/>
              <a:t>Hyuga</a:t>
            </a:r>
            <a:r>
              <a:rPr lang="en-US" sz="1000" dirty="0"/>
              <a:t>, Masaki Ito, Masayuki Iwai, and Kaoru </a:t>
            </a:r>
            <a:r>
              <a:rPr lang="en-US" sz="1000" dirty="0" err="1"/>
              <a:t>Sezaki</a:t>
            </a:r>
            <a:r>
              <a:rPr lang="en-US" sz="1000" dirty="0"/>
              <a:t>. 2015. Estimate a user's location using smartphone's barometer on a subway. In Proceedings of the 5th International Workshop on Mobile Entity Localization and Tracking in GPS-less Environments (MELT '15). Association for Computing Machinery, New York, NY, USA, Article 2, 1–4. </a:t>
            </a:r>
            <a:r>
              <a:rPr lang="en-US" sz="1000" dirty="0">
                <a:hlinkClick r:id="rId13"/>
              </a:rPr>
              <a:t>https://doi.org/10.1145/2830571.2830576</a:t>
            </a:r>
            <a:endParaRPr lang="en-US" sz="1000" dirty="0"/>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Pressure Experiment – Experimental Setup</a:t>
            </a:r>
          </a:p>
        </p:txBody>
      </p:sp>
      <p:pic>
        <p:nvPicPr>
          <p:cNvPr id="7" name="Picture 6" descr="A box and tape measure on a wood surface&#10;&#10;Description automatically generated">
            <a:extLst>
              <a:ext uri="{FF2B5EF4-FFF2-40B4-BE49-F238E27FC236}">
                <a16:creationId xmlns:a16="http://schemas.microsoft.com/office/drawing/2014/main" id="{1CCD6A27-9FB0-2F7C-BD4C-7702A3D34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47763" y="2333927"/>
            <a:ext cx="4457097" cy="3342823"/>
          </a:xfrm>
          <a:prstGeom prst="rect">
            <a:avLst/>
          </a:prstGeom>
          <a:ln>
            <a:solidFill>
              <a:schemeClr val="tx2"/>
            </a:solidFill>
          </a:ln>
        </p:spPr>
      </p:pic>
      <p:pic>
        <p:nvPicPr>
          <p:cNvPr id="9" name="Picture 8" descr="A tape measure next to a white box&#10;&#10;Description automatically generated">
            <a:extLst>
              <a:ext uri="{FF2B5EF4-FFF2-40B4-BE49-F238E27FC236}">
                <a16:creationId xmlns:a16="http://schemas.microsoft.com/office/drawing/2014/main" id="{43AF7FA4-9529-7001-CF45-51C0930DB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887118" y="2025717"/>
            <a:ext cx="1991404" cy="1493553"/>
          </a:xfrm>
          <a:prstGeom prst="rect">
            <a:avLst/>
          </a:prstGeom>
          <a:ln>
            <a:solidFill>
              <a:schemeClr val="tx2"/>
            </a:solidFill>
          </a:ln>
        </p:spPr>
      </p:pic>
      <p:pic>
        <p:nvPicPr>
          <p:cNvPr id="11" name="Picture 10" descr="A measuring tape next to a white box&#10;&#10;Description automatically generated">
            <a:extLst>
              <a:ext uri="{FF2B5EF4-FFF2-40B4-BE49-F238E27FC236}">
                <a16:creationId xmlns:a16="http://schemas.microsoft.com/office/drawing/2014/main" id="{4BF55405-8DCA-87C0-BBED-7CA6AC4C7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32919" y="2025716"/>
            <a:ext cx="1991405" cy="1493554"/>
          </a:xfrm>
          <a:prstGeom prst="rect">
            <a:avLst/>
          </a:prstGeom>
          <a:ln>
            <a:solidFill>
              <a:schemeClr val="tx2"/>
            </a:solidFill>
          </a:ln>
        </p:spPr>
      </p:pic>
      <p:sp>
        <p:nvSpPr>
          <p:cNvPr id="12" name="TextBox 11">
            <a:extLst>
              <a:ext uri="{FF2B5EF4-FFF2-40B4-BE49-F238E27FC236}">
                <a16:creationId xmlns:a16="http://schemas.microsoft.com/office/drawing/2014/main" id="{D79D7FFC-56E3-156F-A581-E64B5385B77C}"/>
              </a:ext>
            </a:extLst>
          </p:cNvPr>
          <p:cNvSpPr txBox="1"/>
          <p:nvPr/>
        </p:nvSpPr>
        <p:spPr>
          <a:xfrm>
            <a:off x="5136042" y="1407459"/>
            <a:ext cx="1493554" cy="369332"/>
          </a:xfrm>
          <a:prstGeom prst="rect">
            <a:avLst/>
          </a:prstGeom>
          <a:noFill/>
        </p:spPr>
        <p:txBody>
          <a:bodyPr wrap="square" rtlCol="0">
            <a:spAutoFit/>
          </a:bodyPr>
          <a:lstStyle/>
          <a:p>
            <a:r>
              <a:rPr lang="en-US" dirty="0"/>
              <a:t>12 Inches</a:t>
            </a:r>
          </a:p>
        </p:txBody>
      </p:sp>
      <p:sp>
        <p:nvSpPr>
          <p:cNvPr id="13" name="TextBox 12">
            <a:extLst>
              <a:ext uri="{FF2B5EF4-FFF2-40B4-BE49-F238E27FC236}">
                <a16:creationId xmlns:a16="http://schemas.microsoft.com/office/drawing/2014/main" id="{AB32F7EA-35F6-73E5-D21B-01B330FB3984}"/>
              </a:ext>
            </a:extLst>
          </p:cNvPr>
          <p:cNvSpPr txBox="1"/>
          <p:nvPr/>
        </p:nvSpPr>
        <p:spPr>
          <a:xfrm>
            <a:off x="7181843" y="1407458"/>
            <a:ext cx="1493554" cy="369332"/>
          </a:xfrm>
          <a:prstGeom prst="rect">
            <a:avLst/>
          </a:prstGeom>
          <a:noFill/>
        </p:spPr>
        <p:txBody>
          <a:bodyPr wrap="square" rtlCol="0">
            <a:spAutoFit/>
          </a:bodyPr>
          <a:lstStyle/>
          <a:p>
            <a:r>
              <a:rPr lang="en-US" dirty="0"/>
              <a:t>9 Inches</a:t>
            </a:r>
          </a:p>
        </p:txBody>
      </p:sp>
      <p:pic>
        <p:nvPicPr>
          <p:cNvPr id="15" name="Picture 14" descr="A cell phone next to a tape measure&#10;&#10;Description automatically generated">
            <a:extLst>
              <a:ext uri="{FF2B5EF4-FFF2-40B4-BE49-F238E27FC236}">
                <a16:creationId xmlns:a16="http://schemas.microsoft.com/office/drawing/2014/main" id="{9E94394D-F20E-442F-E04D-460DDCDD09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978717" y="2025717"/>
            <a:ext cx="1991405" cy="1493554"/>
          </a:xfrm>
          <a:prstGeom prst="rect">
            <a:avLst/>
          </a:prstGeom>
          <a:ln>
            <a:solidFill>
              <a:schemeClr val="tx2"/>
            </a:solidFill>
          </a:ln>
        </p:spPr>
      </p:pic>
      <p:sp>
        <p:nvSpPr>
          <p:cNvPr id="16" name="TextBox 15">
            <a:extLst>
              <a:ext uri="{FF2B5EF4-FFF2-40B4-BE49-F238E27FC236}">
                <a16:creationId xmlns:a16="http://schemas.microsoft.com/office/drawing/2014/main" id="{4D7D0C05-9708-ABF4-050F-E1AA8E4227E9}"/>
              </a:ext>
            </a:extLst>
          </p:cNvPr>
          <p:cNvSpPr txBox="1"/>
          <p:nvPr/>
        </p:nvSpPr>
        <p:spPr>
          <a:xfrm>
            <a:off x="9227640" y="1407458"/>
            <a:ext cx="1493554" cy="369332"/>
          </a:xfrm>
          <a:prstGeom prst="rect">
            <a:avLst/>
          </a:prstGeom>
          <a:noFill/>
        </p:spPr>
        <p:txBody>
          <a:bodyPr wrap="square" rtlCol="0">
            <a:spAutoFit/>
          </a:bodyPr>
          <a:lstStyle/>
          <a:p>
            <a:r>
              <a:rPr lang="en-US" dirty="0"/>
              <a:t>6 Inches</a:t>
            </a:r>
          </a:p>
        </p:txBody>
      </p:sp>
      <p:pic>
        <p:nvPicPr>
          <p:cNvPr id="18" name="Picture 17" descr="A tape measure next to a phone&#10;&#10;Description automatically generated">
            <a:extLst>
              <a:ext uri="{FF2B5EF4-FFF2-40B4-BE49-F238E27FC236}">
                <a16:creationId xmlns:a16="http://schemas.microsoft.com/office/drawing/2014/main" id="{A31B7055-B93B-2DCC-E49C-8AA50D4A0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948749" y="4468403"/>
            <a:ext cx="1991405" cy="1493554"/>
          </a:xfrm>
          <a:prstGeom prst="rect">
            <a:avLst/>
          </a:prstGeom>
          <a:ln>
            <a:solidFill>
              <a:schemeClr val="tx2"/>
            </a:solidFill>
          </a:ln>
        </p:spPr>
      </p:pic>
      <p:pic>
        <p:nvPicPr>
          <p:cNvPr id="20" name="Picture 19" descr="A tape measure next to a speaker&#10;&#10;Description automatically generated">
            <a:extLst>
              <a:ext uri="{FF2B5EF4-FFF2-40B4-BE49-F238E27FC236}">
                <a16:creationId xmlns:a16="http://schemas.microsoft.com/office/drawing/2014/main" id="{6BDFD5B5-213E-75A4-63CB-C651CE18D1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7994551" y="4491408"/>
            <a:ext cx="1991405" cy="1493554"/>
          </a:xfrm>
          <a:prstGeom prst="rect">
            <a:avLst/>
          </a:prstGeom>
          <a:ln>
            <a:solidFill>
              <a:schemeClr val="tx2"/>
            </a:solidFill>
          </a:ln>
        </p:spPr>
      </p:pic>
      <p:sp>
        <p:nvSpPr>
          <p:cNvPr id="21" name="TextBox 20">
            <a:extLst>
              <a:ext uri="{FF2B5EF4-FFF2-40B4-BE49-F238E27FC236}">
                <a16:creationId xmlns:a16="http://schemas.microsoft.com/office/drawing/2014/main" id="{C49A50B3-2116-BC19-2E12-F997A8D6A9E5}"/>
              </a:ext>
            </a:extLst>
          </p:cNvPr>
          <p:cNvSpPr txBox="1"/>
          <p:nvPr/>
        </p:nvSpPr>
        <p:spPr>
          <a:xfrm>
            <a:off x="6197674" y="3850144"/>
            <a:ext cx="1493554" cy="369332"/>
          </a:xfrm>
          <a:prstGeom prst="rect">
            <a:avLst/>
          </a:prstGeom>
          <a:noFill/>
        </p:spPr>
        <p:txBody>
          <a:bodyPr wrap="square" rtlCol="0">
            <a:spAutoFit/>
          </a:bodyPr>
          <a:lstStyle/>
          <a:p>
            <a:r>
              <a:rPr lang="en-US" dirty="0"/>
              <a:t>3 Inches</a:t>
            </a:r>
          </a:p>
        </p:txBody>
      </p:sp>
      <p:sp>
        <p:nvSpPr>
          <p:cNvPr id="22" name="TextBox 21">
            <a:extLst>
              <a:ext uri="{FF2B5EF4-FFF2-40B4-BE49-F238E27FC236}">
                <a16:creationId xmlns:a16="http://schemas.microsoft.com/office/drawing/2014/main" id="{203AB52B-3ACB-533E-B50B-3314D740ED78}"/>
              </a:ext>
            </a:extLst>
          </p:cNvPr>
          <p:cNvSpPr txBox="1"/>
          <p:nvPr/>
        </p:nvSpPr>
        <p:spPr>
          <a:xfrm>
            <a:off x="8243475" y="3896119"/>
            <a:ext cx="1493554" cy="369332"/>
          </a:xfrm>
          <a:prstGeom prst="rect">
            <a:avLst/>
          </a:prstGeom>
          <a:noFill/>
        </p:spPr>
        <p:txBody>
          <a:bodyPr wrap="square" rtlCol="0">
            <a:spAutoFit/>
          </a:bodyPr>
          <a:lstStyle/>
          <a:p>
            <a:r>
              <a:rPr lang="en-US" dirty="0"/>
              <a:t>0~1 Inch</a:t>
            </a:r>
          </a:p>
        </p:txBody>
      </p:sp>
      <p:sp>
        <p:nvSpPr>
          <p:cNvPr id="23" name="TextBox 22">
            <a:extLst>
              <a:ext uri="{FF2B5EF4-FFF2-40B4-BE49-F238E27FC236}">
                <a16:creationId xmlns:a16="http://schemas.microsoft.com/office/drawing/2014/main" id="{50131C8B-497B-19A0-1C27-33E1C1CE7F53}"/>
              </a:ext>
            </a:extLst>
          </p:cNvPr>
          <p:cNvSpPr txBox="1"/>
          <p:nvPr/>
        </p:nvSpPr>
        <p:spPr>
          <a:xfrm>
            <a:off x="1104897" y="1407457"/>
            <a:ext cx="1493554" cy="369332"/>
          </a:xfrm>
          <a:prstGeom prst="rect">
            <a:avLst/>
          </a:prstGeom>
          <a:noFill/>
        </p:spPr>
        <p:txBody>
          <a:bodyPr wrap="square" rtlCol="0">
            <a:spAutoFit/>
          </a:bodyPr>
          <a:lstStyle/>
          <a:p>
            <a:r>
              <a:rPr lang="en-US" dirty="0"/>
              <a:t>Setup</a:t>
            </a:r>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A7CC-6980-6D1F-7767-2CFA57A512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FAB26-683E-8CF4-B064-21890643DFA5}"/>
              </a:ext>
            </a:extLst>
          </p:cNvPr>
          <p:cNvSpPr>
            <a:spLocks noGrp="1"/>
          </p:cNvSpPr>
          <p:nvPr>
            <p:ph type="title"/>
          </p:nvPr>
        </p:nvSpPr>
        <p:spPr/>
        <p:txBody>
          <a:bodyPr/>
          <a:lstStyle/>
          <a:p>
            <a:r>
              <a:rPr lang="en-US" dirty="0"/>
              <a:t>Sound Pressure Experiment – Trail 1 Results</a:t>
            </a:r>
          </a:p>
        </p:txBody>
      </p:sp>
      <p:pic>
        <p:nvPicPr>
          <p:cNvPr id="11" name="Picture 10" descr="A blue dotted line with red lines&#10;&#10;Description automatically generated">
            <a:extLst>
              <a:ext uri="{FF2B5EF4-FFF2-40B4-BE49-F238E27FC236}">
                <a16:creationId xmlns:a16="http://schemas.microsoft.com/office/drawing/2014/main" id="{DF8FF23C-434B-C766-082D-ED2F1AB6F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307" y="1836284"/>
            <a:ext cx="7059386" cy="4365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604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261A3-9D06-EF8E-905A-035A2E94B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12839-A434-D8D0-A632-4128BED79FB6}"/>
              </a:ext>
            </a:extLst>
          </p:cNvPr>
          <p:cNvSpPr>
            <a:spLocks noGrp="1"/>
          </p:cNvSpPr>
          <p:nvPr>
            <p:ph type="title"/>
          </p:nvPr>
        </p:nvSpPr>
        <p:spPr/>
        <p:txBody>
          <a:bodyPr/>
          <a:lstStyle/>
          <a:p>
            <a:r>
              <a:rPr lang="en-US" dirty="0"/>
              <a:t>Sound Pressure Experiment – Trail 2 Results</a:t>
            </a:r>
          </a:p>
        </p:txBody>
      </p:sp>
      <p:pic>
        <p:nvPicPr>
          <p:cNvPr id="11" name="Picture 10">
            <a:extLst>
              <a:ext uri="{FF2B5EF4-FFF2-40B4-BE49-F238E27FC236}">
                <a16:creationId xmlns:a16="http://schemas.microsoft.com/office/drawing/2014/main" id="{5525EF7E-2CD2-3076-D733-1E713C316D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5E73-EF5F-0802-3A33-F57B8C97D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5E52F-5CEC-F7E3-8490-270746181EDC}"/>
              </a:ext>
            </a:extLst>
          </p:cNvPr>
          <p:cNvSpPr>
            <a:spLocks noGrp="1"/>
          </p:cNvSpPr>
          <p:nvPr>
            <p:ph type="title"/>
          </p:nvPr>
        </p:nvSpPr>
        <p:spPr/>
        <p:txBody>
          <a:bodyPr/>
          <a:lstStyle/>
          <a:p>
            <a:r>
              <a:rPr lang="en-US" dirty="0"/>
              <a:t>Sound Pressure Experiment – Trail 3 Results</a:t>
            </a:r>
          </a:p>
        </p:txBody>
      </p:sp>
      <p:pic>
        <p:nvPicPr>
          <p:cNvPr id="11" name="Picture 10">
            <a:extLst>
              <a:ext uri="{FF2B5EF4-FFF2-40B4-BE49-F238E27FC236}">
                <a16:creationId xmlns:a16="http://schemas.microsoft.com/office/drawing/2014/main" id="{BF52DF44-6394-E261-4C86-4F78F7751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6307" y="1836284"/>
            <a:ext cx="7059386" cy="4365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09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1226</TotalTime>
  <Words>3442</Words>
  <Application>Microsoft Office PowerPoint</Application>
  <PresentationFormat>Widescreen</PresentationFormat>
  <Paragraphs>258</Paragraphs>
  <Slides>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Aptos</vt:lpstr>
      <vt:lpstr>Arial</vt:lpstr>
      <vt:lpstr>Courier New</vt:lpstr>
      <vt:lpstr>Euphemia</vt:lpstr>
      <vt:lpstr>Plantagenet Cherokee</vt:lpstr>
      <vt:lpstr>Times New Roman</vt:lpstr>
      <vt:lpstr>Wingdings</vt:lpstr>
      <vt:lpstr>Academic Literature 16x9</vt:lpstr>
      <vt:lpstr>Supporting Mobile Interaction Using smartphone barometer sensing</vt:lpstr>
      <vt:lpstr>Introduction: Smartphone Sensors and Barometer Potential</vt:lpstr>
      <vt:lpstr>Related Work</vt:lpstr>
      <vt:lpstr>Experimentation with Barometer Sensor</vt:lpstr>
      <vt:lpstr>Sound Pressure Experiment</vt:lpstr>
      <vt:lpstr>Sound Pressure Experiment – Experimental Setup</vt:lpstr>
      <vt:lpstr>Sound Pressure Experiment – Trail 1 Results</vt:lpstr>
      <vt:lpstr>Sound Pressure Experiment – Trail 2 Results</vt:lpstr>
      <vt:lpstr>Sound Pressure Experiment – Trail 3 Results</vt:lpstr>
      <vt:lpstr>Sound Pressure Experiment – Trail 4 Results</vt:lpstr>
      <vt:lpstr>Sound Pressure Experiment – Trail 5 Results</vt:lpstr>
      <vt:lpstr>Sound Pressure Experiment – Trail 6 Results</vt:lpstr>
      <vt:lpstr>Sound Pressure Experiment – Trail 7 Results</vt:lpstr>
      <vt:lpstr>Sound Pressure Experiment – Takeaways</vt:lpstr>
      <vt:lpstr>Sound Pressure Experiment – Unexpected Trend Across Trials</vt:lpstr>
      <vt:lpstr>Ambient Pressure Experiment</vt:lpstr>
      <vt:lpstr>Ambient Pressure Experiment – Trial 1</vt:lpstr>
      <vt:lpstr>Ambient Pressure Experiment – Trial 2</vt:lpstr>
      <vt:lpstr>Ambient Pressure Experiment – Trial 3</vt:lpstr>
      <vt:lpstr>Ambient Pressure Experiment – Trial 4</vt:lpstr>
      <vt:lpstr>Ambient Pressure Experiment – Takeaways</vt:lpstr>
      <vt:lpstr>Breathalyzer Experiment</vt:lpstr>
      <vt:lpstr>Breathalyzer Experiment – Bottom of the Front Face</vt:lpstr>
      <vt:lpstr>Breathalyzer Experiment – – Bottom of the Back Face</vt:lpstr>
      <vt:lpstr>Breathalyzer Experiment – Top of the Front Face</vt:lpstr>
      <vt:lpstr>Breathalyzer Experiment – Top of the Back Face</vt:lpstr>
      <vt:lpstr>Breathalyzer Experiment – Takeaways</vt:lpstr>
      <vt:lpstr>Barometer Interface Application</vt:lpstr>
      <vt:lpstr>Barometer Interface Application</vt:lpstr>
      <vt:lpstr>Blowing Language</vt:lpstr>
      <vt:lpstr>Blowing Language Implementation</vt:lpstr>
      <vt:lpstr>Blowing Language Implementation</vt:lpstr>
      <vt:lpstr>Detecting Blows Using a Slope Threshold</vt:lpstr>
      <vt:lpstr>Slope Threshold Implementation</vt:lpstr>
      <vt:lpstr>Slope Threshold Evaluation – Script 1 Results</vt:lpstr>
      <vt:lpstr>Slope Threshold Evaluation – Script 2 Results</vt:lpstr>
      <vt:lpstr>Slope Threshold Evaluation – Script 3 Results</vt:lpstr>
      <vt:lpstr>Slope Threshold Evaluation – Total Sum of All 3 Scripts</vt:lpstr>
      <vt:lpstr>Detecting Blows Using a Pressure Threshold</vt:lpstr>
      <vt:lpstr>Pressure Threshold High-Pass Filter</vt:lpstr>
      <vt:lpstr>Pressure Threshold High-Pass Filter Implementation</vt:lpstr>
      <vt:lpstr>Pressure Threshold Implementation</vt:lpstr>
      <vt:lpstr>Pressure Threshold Evaluation – Script 1 Results</vt:lpstr>
      <vt:lpstr>Pressure Threshold Evaluation – Script 2 Results</vt:lpstr>
      <vt:lpstr>Pressure Threshold Evaluation – Script 3 Results</vt:lpstr>
      <vt:lpstr>Pressure Threshold Evaluation - Results</vt:lpstr>
      <vt:lpstr>Slope Threshold vs Pressure Threshold</vt:lpstr>
      <vt:lpstr>Demonstration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Miner</dc:creator>
  <cp:lastModifiedBy>Andrew Miner</cp:lastModifiedBy>
  <cp:revision>8</cp:revision>
  <dcterms:created xsi:type="dcterms:W3CDTF">2024-11-03T18:34:18Z</dcterms:created>
  <dcterms:modified xsi:type="dcterms:W3CDTF">2024-11-17T23:41:31Z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